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1"/>
  </p:notesMasterIdLst>
  <p:handoutMasterIdLst>
    <p:handoutMasterId r:id="rId32"/>
  </p:handoutMasterIdLst>
  <p:sldIdLst>
    <p:sldId id="256" r:id="rId3"/>
    <p:sldId id="262" r:id="rId4"/>
    <p:sldId id="263" r:id="rId5"/>
    <p:sldId id="265" r:id="rId6"/>
    <p:sldId id="258" r:id="rId7"/>
    <p:sldId id="267" r:id="rId8"/>
    <p:sldId id="268" r:id="rId9"/>
    <p:sldId id="269" r:id="rId10"/>
    <p:sldId id="260" r:id="rId11"/>
    <p:sldId id="266" r:id="rId12"/>
    <p:sldId id="282" r:id="rId13"/>
    <p:sldId id="284" r:id="rId14"/>
    <p:sldId id="289" r:id="rId15"/>
    <p:sldId id="274" r:id="rId16"/>
    <p:sldId id="299" r:id="rId17"/>
    <p:sldId id="300" r:id="rId18"/>
    <p:sldId id="287" r:id="rId19"/>
    <p:sldId id="290" r:id="rId20"/>
    <p:sldId id="291" r:id="rId21"/>
    <p:sldId id="276" r:id="rId22"/>
    <p:sldId id="292" r:id="rId23"/>
    <p:sldId id="277" r:id="rId24"/>
    <p:sldId id="294" r:id="rId25"/>
    <p:sldId id="295" r:id="rId26"/>
    <p:sldId id="279" r:id="rId27"/>
    <p:sldId id="280" r:id="rId28"/>
    <p:sldId id="296" r:id="rId29"/>
    <p:sldId id="264" r:id="rId30"/>
  </p:sldIdLst>
  <p:sldSz cx="9144000" cy="6858000" type="screen4x3"/>
  <p:notesSz cx="7010400" cy="9236075"/>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Calvin" initials="DC" lastIdx="3" clrIdx="0"/>
  <p:cmAuthor id="1" name="Kristen"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0000"/>
    <a:srgbClr val="FFFF66"/>
    <a:srgbClr val="BC0000"/>
    <a:srgbClr val="00386B"/>
    <a:srgbClr val="66E93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86127" autoAdjust="0"/>
  </p:normalViewPr>
  <p:slideViewPr>
    <p:cSldViewPr snapToGrid="0">
      <p:cViewPr>
        <p:scale>
          <a:sx n="48" d="100"/>
          <a:sy n="48" d="100"/>
        </p:scale>
        <p:origin x="-1590" y="-486"/>
      </p:cViewPr>
      <p:guideLst>
        <p:guide orient="horz" pos="2160"/>
        <p:guide pos="2880"/>
      </p:guideLst>
    </p:cSldViewPr>
  </p:slideViewPr>
  <p:notesTextViewPr>
    <p:cViewPr>
      <p:scale>
        <a:sx n="100" d="100"/>
        <a:sy n="100" d="100"/>
      </p:scale>
      <p:origin x="0" y="0"/>
    </p:cViewPr>
  </p:notesTextViewPr>
  <p:notesViewPr>
    <p:cSldViewPr snapToGrid="0">
      <p:cViewPr varScale="1">
        <p:scale>
          <a:sx n="64" d="100"/>
          <a:sy n="64" d="100"/>
        </p:scale>
        <p:origin x="-2568" y="-67"/>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308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1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4B6D8DE6-F6C8-4C6F-AEE6-052407F3F4B1}" type="slidenum">
              <a:rPr lang="en-US"/>
              <a:pPr/>
              <a:t>3</a:t>
            </a:fld>
            <a:endParaRPr lang="en-US" dirty="0"/>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r>
              <a:rPr lang="en-US" dirty="0"/>
              <a:t>Talk to students about how they use </a:t>
            </a:r>
            <a:r>
              <a:rPr lang="en-US" dirty="0" smtClean="0"/>
              <a:t>design </a:t>
            </a:r>
            <a:r>
              <a:rPr lang="en-US" dirty="0"/>
              <a:t>every day. The process for getting ready for school is one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C299352E-8DF8-4847-95D9-505D4844A52E}" type="slidenum">
              <a:rPr lang="en-US"/>
              <a:pPr/>
              <a:t>4</a:t>
            </a:fld>
            <a:endParaRPr lang="en-US" dirty="0"/>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r>
              <a:rPr lang="en-US" dirty="0" smtClean="0"/>
              <a:t>The first image is</a:t>
            </a:r>
            <a:r>
              <a:rPr lang="en-US" baseline="0" dirty="0" smtClean="0"/>
              <a:t> a von Braun sketch from 1964.</a:t>
            </a:r>
          </a:p>
          <a:p>
            <a:endParaRPr lang="en-US" baseline="0" dirty="0" smtClean="0"/>
          </a:p>
          <a:p>
            <a:r>
              <a:rPr lang="en-US" baseline="0" dirty="0" smtClean="0"/>
              <a:t>The second is an engineer in 1971 working with a Saturn V model.</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93E5B97C-F473-479E-96AF-E11CEA15B735}" type="slidenum">
              <a:rPr lang="en-US"/>
              <a:pPr/>
              <a:t>6</a:t>
            </a:fld>
            <a:endParaRPr lang="en-US" dirty="0"/>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smtClean="0"/>
              <a:t>Several</a:t>
            </a:r>
            <a:r>
              <a:rPr lang="en-US" baseline="0" dirty="0" smtClean="0"/>
              <a:t> </a:t>
            </a:r>
            <a:r>
              <a:rPr lang="en-US" dirty="0" smtClean="0"/>
              <a:t>different design processes are used successfully in both industry and academia.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DB38054A-BC30-4E5B-B79C-DE82EF315767}" type="slidenum">
              <a:rPr lang="en-US"/>
              <a:pPr/>
              <a:t>8</a:t>
            </a:fld>
            <a:endParaRPr lang="en-US" dirty="0"/>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i="0" dirty="0" smtClean="0">
                <a:solidFill>
                  <a:srgbClr val="A50021"/>
                </a:solidFill>
              </a:rPr>
              <a:t>Many</a:t>
            </a:r>
            <a:r>
              <a:rPr lang="en-US" i="0" baseline="0" dirty="0" smtClean="0">
                <a:solidFill>
                  <a:srgbClr val="A50021"/>
                </a:solidFill>
              </a:rPr>
              <a:t> different </a:t>
            </a:r>
            <a:r>
              <a:rPr lang="en-US" i="0" dirty="0" smtClean="0">
                <a:solidFill>
                  <a:srgbClr val="A50021"/>
                </a:solidFill>
              </a:rPr>
              <a:t>design </a:t>
            </a:r>
            <a:r>
              <a:rPr lang="en-US" i="0" dirty="0">
                <a:solidFill>
                  <a:srgbClr val="A50021"/>
                </a:solidFill>
              </a:rPr>
              <a:t>processes </a:t>
            </a:r>
            <a:r>
              <a:rPr lang="en-US" i="0" dirty="0" smtClean="0">
                <a:solidFill>
                  <a:srgbClr val="A50021"/>
                </a:solidFill>
              </a:rPr>
              <a:t>guide </a:t>
            </a:r>
            <a:r>
              <a:rPr lang="en-US" i="0" dirty="0">
                <a:solidFill>
                  <a:srgbClr val="A50021"/>
                </a:solidFill>
              </a:rPr>
              <a:t>professionals in developing solutions to problems. The example that you see here is the design process </a:t>
            </a:r>
            <a:r>
              <a:rPr lang="en-US" i="0" dirty="0" smtClean="0">
                <a:solidFill>
                  <a:srgbClr val="A50021"/>
                </a:solidFill>
              </a:rPr>
              <a:t>implemented in PLTW courses.</a:t>
            </a:r>
            <a:endParaRPr lang="en-US" i="0" dirty="0">
              <a:solidFill>
                <a:srgbClr val="A5002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generating concepts the designer should research past solutions and brainstorm new ideas. During the brainstorming process, additional design goals that will enhance the design may become apparent. As in all steps of the Design Process, the designer should apply STEM (science, technology, engineering, and mathematics) principles.</a:t>
            </a:r>
          </a:p>
          <a:p>
            <a:endParaRPr lang="en-US" baseline="0" dirty="0" smtClean="0"/>
          </a:p>
          <a:p>
            <a:r>
              <a:rPr lang="en-US" baseline="0" dirty="0" smtClean="0"/>
              <a:t>Once you have generated multiple possible solutions, narrow your efforts to one (or a few) solution paths. One method of selecting an approach is the use of a Decision Matrix.</a:t>
            </a:r>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technology does not exist that would allow development of the solution path selected, you believe that alternate concepts can be developed with available technology, you may choose another concept that you have already generated or continue to brainstorm in step 2. However, if it appears that the problem may not be solvable at all with existing technology, you may return to step 1 to redefine the problem. One option is to define a problem that will lead to development of the technology necessary for a solution to the original problem.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in general, a flow chart will not include a flow path that diverges without a decision box, as is the case here when returning to an earlier step. When returning to an earlier step, the designer must decide the most appropriate step to which to return. </a:t>
            </a:r>
          </a:p>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have presented a</a:t>
            </a:r>
            <a:r>
              <a:rPr lang="en-US" baseline="0" dirty="0" smtClean="0"/>
              <a:t>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dirty="0"/>
          </a:p>
        </p:txBody>
      </p:sp>
    </p:spTree>
    <p:extLst>
      <p:ext uri="{BB962C8B-B14F-4D97-AF65-F5344CB8AC3E}">
        <p14:creationId xmlns:p14="http://schemas.microsoft.com/office/powerpoint/2010/main" val="2428547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smtClean="0"/>
              <a:t>A Design Process</a:t>
            </a:r>
            <a:endParaRPr lang="en-US" dirty="0"/>
          </a:p>
        </p:txBody>
      </p:sp>
      <p:sp>
        <p:nvSpPr>
          <p:cNvPr id="2" name="Content Placeholder 1"/>
          <p:cNvSpPr>
            <a:spLocks noGrp="1"/>
          </p:cNvSpPr>
          <p:nvPr>
            <p:ph idx="1"/>
          </p:nvPr>
        </p:nvSpPr>
        <p:spPr/>
        <p:txBody>
          <a:bodyPr/>
          <a:lstStyle/>
          <a:p>
            <a:r>
              <a:rPr lang="en-US" dirty="0" smtClean="0"/>
              <a:t>BW: What are the steps of the Design Process????? No Google!</a:t>
            </a:r>
          </a:p>
          <a:p>
            <a:r>
              <a:rPr lang="en-US" dirty="0" smtClean="0"/>
              <a:t>Do you have a lock?????</a:t>
            </a:r>
          </a:p>
          <a:p>
            <a:pPr lvl="1"/>
            <a:r>
              <a:rPr lang="en-US" dirty="0" smtClean="0"/>
              <a:t>What’s the combo?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a:xfrm>
            <a:off x="457200" y="1295401"/>
            <a:ext cx="8229600" cy="3352799"/>
          </a:xfrm>
        </p:spPr>
        <p:txBody>
          <a:bodyPr/>
          <a:lstStyle/>
          <a:p>
            <a:r>
              <a:rPr lang="en-US" dirty="0" smtClean="0"/>
              <a:t>Design process used in IED is an example of </a:t>
            </a:r>
            <a:r>
              <a:rPr lang="en-US" b="1" i="1" dirty="0" smtClean="0"/>
              <a:t>one </a:t>
            </a:r>
            <a:r>
              <a:rPr lang="en-US" dirty="0" smtClean="0"/>
              <a:t>design process</a:t>
            </a:r>
          </a:p>
          <a:p>
            <a:r>
              <a:rPr lang="en-US" dirty="0" smtClean="0"/>
              <a:t>Many design processes exist and are effective</a:t>
            </a:r>
          </a:p>
          <a:p>
            <a:r>
              <a:rPr lang="en-US" dirty="0" smtClean="0"/>
              <a:t>Consistently applying a single clearly defined design process provides a basis for understanding</a:t>
            </a:r>
          </a:p>
        </p:txBody>
      </p:sp>
    </p:spTree>
    <p:extLst>
      <p:ext uri="{BB962C8B-B14F-4D97-AF65-F5344CB8AC3E}">
        <p14:creationId xmlns:p14="http://schemas.microsoft.com/office/powerpoint/2010/main" val="247596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2732" y="1062037"/>
            <a:ext cx="83964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Identify a problem</a:t>
            </a:r>
          </a:p>
          <a:p>
            <a:r>
              <a:rPr lang="en-US" sz="2800" dirty="0" smtClean="0">
                <a:latin typeface="Arial" charset="0"/>
              </a:rPr>
              <a:t>Validate the problem</a:t>
            </a:r>
          </a:p>
          <a:p>
            <a:pPr lvl="1"/>
            <a:r>
              <a:rPr lang="en-US" sz="2800" i="1" dirty="0" smtClean="0">
                <a:latin typeface="Arial" charset="0"/>
              </a:rPr>
              <a:t>Who says it is a problem?</a:t>
            </a:r>
          </a:p>
          <a:p>
            <a:pPr lvl="1"/>
            <a:r>
              <a:rPr lang="en-US" sz="2800" i="1" dirty="0" smtClean="0">
                <a:latin typeface="Arial" charset="0"/>
              </a:rPr>
              <a:t>Needs </a:t>
            </a:r>
            <a:r>
              <a:rPr lang="en-US" sz="2800" i="1" dirty="0">
                <a:latin typeface="Arial" charset="0"/>
              </a:rPr>
              <a:t>and </a:t>
            </a:r>
            <a:r>
              <a:rPr lang="en-US" sz="2800" i="1" dirty="0" smtClean="0">
                <a:latin typeface="Arial" charset="0"/>
              </a:rPr>
              <a:t>wants</a:t>
            </a:r>
            <a:endParaRPr lang="en-US" sz="2800" i="1" dirty="0">
              <a:latin typeface="Arial" charset="0"/>
            </a:endParaRPr>
          </a:p>
          <a:p>
            <a:pPr lvl="1"/>
            <a:r>
              <a:rPr lang="en-US" sz="2800" i="1" dirty="0" smtClean="0">
                <a:latin typeface="Arial" charset="0"/>
              </a:rPr>
              <a:t>Prior solutions</a:t>
            </a:r>
          </a:p>
          <a:p>
            <a:r>
              <a:rPr lang="en-US" sz="2800" dirty="0" smtClean="0">
                <a:latin typeface="Arial" charset="0"/>
              </a:rPr>
              <a:t>Justify the problem</a:t>
            </a:r>
          </a:p>
          <a:p>
            <a:pPr lvl="1"/>
            <a:r>
              <a:rPr lang="en-US" sz="2800" i="1" dirty="0" smtClean="0">
                <a:latin typeface="Arial" charset="0"/>
              </a:rPr>
              <a:t>Is the problem worth solving?</a:t>
            </a:r>
          </a:p>
          <a:p>
            <a:r>
              <a:rPr lang="en-US" sz="2800" dirty="0" smtClean="0">
                <a:latin typeface="Arial" charset="0"/>
              </a:rPr>
              <a:t>Create design requirements (specifications)</a:t>
            </a:r>
          </a:p>
          <a:p>
            <a:pPr lvl="1"/>
            <a:r>
              <a:rPr lang="en-US" sz="2800" i="1" dirty="0" smtClean="0">
                <a:latin typeface="Arial" charset="0"/>
              </a:rPr>
              <a:t>Criteria and constraints</a:t>
            </a:r>
          </a:p>
          <a:p>
            <a:r>
              <a:rPr lang="en-US" sz="2800" i="1" dirty="0" smtClean="0">
                <a:solidFill>
                  <a:srgbClr val="C00000"/>
                </a:solidFill>
                <a:latin typeface="Arial" charset="0"/>
              </a:rPr>
              <a:t>Design Brief</a:t>
            </a:r>
            <a:endParaRPr lang="en-US" sz="2800" i="1" dirty="0">
              <a:solidFill>
                <a:srgbClr val="C00000"/>
              </a:solidFill>
              <a:latin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13222"/>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7" name="Rectangle 6"/>
          <p:cNvSpPr/>
          <p:nvPr/>
        </p:nvSpPr>
        <p:spPr>
          <a:xfrm>
            <a:off x="6354145" y="841797"/>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76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09625"/>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3" name="Content Placeholder 2"/>
          <p:cNvSpPr txBox="1">
            <a:spLocks/>
          </p:cNvSpPr>
          <p:nvPr/>
        </p:nvSpPr>
        <p:spPr>
          <a:xfrm>
            <a:off x="442732" y="1062037"/>
            <a:ext cx="52722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Design Brief</a:t>
            </a:r>
          </a:p>
          <a:p>
            <a:pPr lvl="1"/>
            <a:r>
              <a:rPr lang="en-US" sz="2800" i="1" dirty="0" smtClean="0">
                <a:latin typeface="Arial" charset="0"/>
              </a:rPr>
              <a:t>A written plan that identifies a problem to be solved, its criteria, and its constraints.</a:t>
            </a:r>
          </a:p>
          <a:p>
            <a:pPr lvl="1"/>
            <a:r>
              <a:rPr lang="en-US" sz="2800" i="1" dirty="0" smtClean="0">
                <a:latin typeface="Arial" charset="0"/>
              </a:rPr>
              <a:t>Used to encourage thinking of all aspects of a problem before attempting a solution.</a:t>
            </a:r>
            <a:endParaRPr lang="en-US" sz="2800" i="1" dirty="0">
              <a:latin typeface="Arial" charset="0"/>
            </a:endParaRPr>
          </a:p>
        </p:txBody>
      </p:sp>
      <p:sp>
        <p:nvSpPr>
          <p:cNvPr id="6" name="Rectangle 5"/>
          <p:cNvSpPr/>
          <p:nvPr/>
        </p:nvSpPr>
        <p:spPr>
          <a:xfrm>
            <a:off x="6354145" y="841797"/>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45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0815" y="1486522"/>
            <a:ext cx="83964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Identify a problem</a:t>
            </a:r>
          </a:p>
          <a:p>
            <a:r>
              <a:rPr lang="en-US" sz="2800" dirty="0" smtClean="0">
                <a:solidFill>
                  <a:schemeClr val="bg1">
                    <a:lumMod val="75000"/>
                  </a:schemeClr>
                </a:solidFill>
                <a:latin typeface="Arial" charset="0"/>
              </a:rPr>
              <a:t>Validate the problem</a:t>
            </a:r>
          </a:p>
          <a:p>
            <a:pPr lvl="1"/>
            <a:r>
              <a:rPr lang="en-US" sz="2400" i="1" dirty="0" smtClean="0">
                <a:solidFill>
                  <a:schemeClr val="bg1">
                    <a:lumMod val="75000"/>
                  </a:schemeClr>
                </a:solidFill>
                <a:latin typeface="Arial" charset="0"/>
              </a:rPr>
              <a:t>Who says it is a problem?</a:t>
            </a:r>
          </a:p>
          <a:p>
            <a:pPr lvl="1"/>
            <a:r>
              <a:rPr lang="en-US" sz="2400" i="1" dirty="0" smtClean="0">
                <a:solidFill>
                  <a:schemeClr val="bg1">
                    <a:lumMod val="75000"/>
                  </a:schemeClr>
                </a:solidFill>
                <a:latin typeface="Arial" charset="0"/>
              </a:rPr>
              <a:t>Needs </a:t>
            </a:r>
            <a:r>
              <a:rPr lang="en-US" sz="2400" i="1" dirty="0">
                <a:solidFill>
                  <a:schemeClr val="bg1">
                    <a:lumMod val="75000"/>
                  </a:schemeClr>
                </a:solidFill>
                <a:latin typeface="Arial" charset="0"/>
              </a:rPr>
              <a:t>and </a:t>
            </a:r>
            <a:r>
              <a:rPr lang="en-US" sz="2400" i="1" dirty="0" smtClean="0">
                <a:solidFill>
                  <a:schemeClr val="bg1">
                    <a:lumMod val="75000"/>
                  </a:schemeClr>
                </a:solidFill>
                <a:latin typeface="Arial" charset="0"/>
              </a:rPr>
              <a:t>wants</a:t>
            </a:r>
            <a:endParaRPr lang="en-US" sz="2400" i="1" dirty="0">
              <a:solidFill>
                <a:schemeClr val="bg1">
                  <a:lumMod val="75000"/>
                </a:schemeClr>
              </a:solidFill>
              <a:latin typeface="Arial" charset="0"/>
            </a:endParaRPr>
          </a:p>
          <a:p>
            <a:pPr lvl="1"/>
            <a:r>
              <a:rPr lang="en-US" sz="2400" i="1" dirty="0" smtClean="0">
                <a:solidFill>
                  <a:schemeClr val="bg1">
                    <a:lumMod val="75000"/>
                  </a:schemeClr>
                </a:solidFill>
                <a:latin typeface="Arial" charset="0"/>
              </a:rPr>
              <a:t>Prior solutions</a:t>
            </a:r>
          </a:p>
          <a:p>
            <a:r>
              <a:rPr lang="en-US" sz="2800" dirty="0" smtClean="0">
                <a:solidFill>
                  <a:schemeClr val="bg1">
                    <a:lumMod val="75000"/>
                  </a:schemeClr>
                </a:solidFill>
                <a:latin typeface="Arial" charset="0"/>
              </a:rPr>
              <a:t>Justify the problem</a:t>
            </a:r>
          </a:p>
          <a:p>
            <a:pPr lvl="1"/>
            <a:r>
              <a:rPr lang="en-US" sz="2400" i="1" dirty="0" smtClean="0">
                <a:solidFill>
                  <a:schemeClr val="bg1">
                    <a:lumMod val="75000"/>
                  </a:schemeClr>
                </a:solidFill>
                <a:latin typeface="Arial" charset="0"/>
              </a:rPr>
              <a:t>Is the problem worth solving?</a:t>
            </a:r>
          </a:p>
          <a:p>
            <a:r>
              <a:rPr lang="en-US" sz="2800" dirty="0" smtClean="0">
                <a:solidFill>
                  <a:schemeClr val="bg1">
                    <a:lumMod val="75000"/>
                  </a:schemeClr>
                </a:solidFill>
                <a:latin typeface="Arial" charset="0"/>
              </a:rPr>
              <a:t>Create design requirements (specifications)</a:t>
            </a:r>
          </a:p>
          <a:p>
            <a:pPr lvl="1"/>
            <a:r>
              <a:rPr lang="en-US" sz="2400" i="1" dirty="0" smtClean="0">
                <a:solidFill>
                  <a:schemeClr val="bg1">
                    <a:lumMod val="75000"/>
                  </a:schemeClr>
                </a:solidFill>
                <a:latin typeface="Arial" charset="0"/>
              </a:rPr>
              <a:t>Criteria and constraints</a:t>
            </a:r>
          </a:p>
          <a:p>
            <a:r>
              <a:rPr lang="en-US" sz="2800" i="1" dirty="0" smtClean="0">
                <a:solidFill>
                  <a:schemeClr val="bg1">
                    <a:lumMod val="75000"/>
                  </a:schemeClr>
                </a:solidFill>
                <a:latin typeface="Arial" charset="0"/>
              </a:rPr>
              <a:t>Design Brief</a:t>
            </a:r>
            <a:endParaRPr lang="en-US" sz="2800" i="1" dirty="0">
              <a:solidFill>
                <a:schemeClr val="bg1">
                  <a:lumMod val="75000"/>
                </a:schemeClr>
              </a:solidFill>
              <a:latin typeface="Arial" charset="0"/>
            </a:endParaRPr>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869"/>
          <a:stretch/>
        </p:blipFill>
        <p:spPr bwMode="auto">
          <a:xfrm>
            <a:off x="5899697" y="1545796"/>
            <a:ext cx="2444278" cy="104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4" name="TextBox 3"/>
          <p:cNvSpPr txBox="1"/>
          <p:nvPr/>
        </p:nvSpPr>
        <p:spPr>
          <a:xfrm>
            <a:off x="5610381" y="2667000"/>
            <a:ext cx="3416085" cy="1938992"/>
          </a:xfrm>
          <a:prstGeom prst="rect">
            <a:avLst/>
          </a:prstGeom>
          <a:noFill/>
        </p:spPr>
        <p:txBody>
          <a:bodyPr wrap="square" rtlCol="0">
            <a:spAutoFit/>
          </a:bodyPr>
          <a:lstStyle/>
          <a:p>
            <a:r>
              <a:rPr lang="en-US" sz="2400" dirty="0" smtClean="0">
                <a:solidFill>
                  <a:srgbClr val="002060"/>
                </a:solidFill>
              </a:rPr>
              <a:t>In some cases, if the problem is not valid or justifiable, the designer must define a new problem.</a:t>
            </a:r>
            <a:endParaRPr lang="en-US" sz="2400" dirty="0">
              <a:solidFill>
                <a:srgbClr val="002060"/>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77" t="10263" r="4656" b="62782"/>
          <a:stretch/>
        </p:blipFill>
        <p:spPr bwMode="auto">
          <a:xfrm>
            <a:off x="6129652" y="1099072"/>
            <a:ext cx="2118361" cy="44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8046858" y="2170212"/>
            <a:ext cx="619284" cy="0"/>
          </a:xfrm>
          <a:prstGeom prst="straightConnector1">
            <a:avLst/>
          </a:prstGeom>
          <a:noFill/>
          <a:ln w="63500" cap="flat" cmpd="sng" algn="ctr">
            <a:solidFill>
              <a:srgbClr val="00339A"/>
            </a:solidFill>
            <a:prstDash val="solid"/>
            <a:bevel/>
            <a:tailEnd type="none" w="med" len="lg"/>
          </a:ln>
          <a:effectLst/>
        </p:spPr>
      </p:cxnSp>
      <p:cxnSp>
        <p:nvCxnSpPr>
          <p:cNvPr id="10" name="Straight Arrow Connector 9"/>
          <p:cNvCxnSpPr/>
          <p:nvPr/>
        </p:nvCxnSpPr>
        <p:spPr>
          <a:xfrm flipV="1">
            <a:off x="8666142" y="1313478"/>
            <a:ext cx="0" cy="856735"/>
          </a:xfrm>
          <a:prstGeom prst="straightConnector1">
            <a:avLst/>
          </a:prstGeom>
          <a:noFill/>
          <a:ln w="63500" cap="sq" cmpd="sng" algn="ctr">
            <a:solidFill>
              <a:srgbClr val="00339A"/>
            </a:solidFill>
            <a:prstDash val="solid"/>
            <a:bevel/>
            <a:tailEnd type="none" w="med" len="lg"/>
          </a:ln>
          <a:effectLst/>
        </p:spPr>
      </p:cxnSp>
      <p:cxnSp>
        <p:nvCxnSpPr>
          <p:cNvPr id="14" name="Straight Arrow Connector 13"/>
          <p:cNvCxnSpPr/>
          <p:nvPr/>
        </p:nvCxnSpPr>
        <p:spPr>
          <a:xfrm flipH="1">
            <a:off x="8170842" y="1313478"/>
            <a:ext cx="495300" cy="0"/>
          </a:xfrm>
          <a:prstGeom prst="straightConnector1">
            <a:avLst/>
          </a:prstGeom>
          <a:noFill/>
          <a:ln w="63500" cap="flat" cmpd="sng" algn="ctr">
            <a:solidFill>
              <a:srgbClr val="00339A"/>
            </a:solidFill>
            <a:prstDash val="solid"/>
            <a:tailEnd type="triangle" w="med" len="lg"/>
          </a:ln>
          <a:effectLst/>
        </p:spPr>
      </p:cxnSp>
    </p:spTree>
    <p:extLst>
      <p:ext uri="{BB962C8B-B14F-4D97-AF65-F5344CB8AC3E}">
        <p14:creationId xmlns:p14="http://schemas.microsoft.com/office/powerpoint/2010/main" val="331853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8571" y="1071035"/>
            <a:ext cx="4891268" cy="4137547"/>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Research</a:t>
            </a:r>
          </a:p>
          <a:p>
            <a:pPr>
              <a:spcBef>
                <a:spcPts val="1200"/>
              </a:spcBef>
            </a:pPr>
            <a:r>
              <a:rPr lang="en-US" sz="2800" dirty="0">
                <a:solidFill>
                  <a:srgbClr val="0070C0"/>
                </a:solidFill>
                <a:latin typeface="Arial" charset="0"/>
              </a:rPr>
              <a:t>Brainstorm</a:t>
            </a:r>
            <a:r>
              <a:rPr lang="en-US" sz="2800" dirty="0">
                <a:latin typeface="Arial" charset="0"/>
              </a:rPr>
              <a:t> possible solutions</a:t>
            </a:r>
          </a:p>
          <a:p>
            <a:pPr>
              <a:spcBef>
                <a:spcPts val="1200"/>
              </a:spcBef>
            </a:pPr>
            <a:r>
              <a:rPr lang="en-US" sz="2800" dirty="0" smtClean="0">
                <a:latin typeface="Arial" charset="0"/>
              </a:rPr>
              <a:t>Consider additional design goals</a:t>
            </a:r>
          </a:p>
          <a:p>
            <a:pPr>
              <a:spcBef>
                <a:spcPts val="1200"/>
              </a:spcBef>
            </a:pPr>
            <a:r>
              <a:rPr lang="en-US" sz="2800" dirty="0" smtClean="0">
                <a:latin typeface="Arial" charset="0"/>
              </a:rPr>
              <a:t>Apply </a:t>
            </a:r>
            <a:r>
              <a:rPr lang="en-US" sz="2800" dirty="0">
                <a:latin typeface="Arial" charset="0"/>
              </a:rPr>
              <a:t>STEM </a:t>
            </a:r>
            <a:r>
              <a:rPr lang="en-US" sz="2800" dirty="0" smtClean="0">
                <a:latin typeface="Arial" charset="0"/>
              </a:rPr>
              <a:t>principles</a:t>
            </a:r>
          </a:p>
          <a:p>
            <a:r>
              <a:rPr lang="en-US" sz="2800" dirty="0" smtClean="0">
                <a:latin typeface="Arial" charset="0"/>
              </a:rPr>
              <a:t>Select </a:t>
            </a:r>
            <a:r>
              <a:rPr lang="en-US" sz="2800" dirty="0">
                <a:latin typeface="Arial" charset="0"/>
              </a:rPr>
              <a:t>an approach</a:t>
            </a:r>
          </a:p>
          <a:p>
            <a:r>
              <a:rPr lang="en-US" sz="2800" i="1" dirty="0">
                <a:solidFill>
                  <a:srgbClr val="C00000"/>
                </a:solidFill>
                <a:latin typeface="Arial" charset="0"/>
              </a:rPr>
              <a:t>Decision Matrix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48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8571" y="1707134"/>
            <a:ext cx="4891268" cy="228913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Decision Matrix</a:t>
            </a:r>
            <a:endParaRPr lang="en-US" sz="2800" i="1" dirty="0" smtClean="0">
              <a:latin typeface="Arial" charset="0"/>
            </a:endParaRPr>
          </a:p>
          <a:p>
            <a:pPr marL="742950" lvl="2" indent="-342900">
              <a:buFont typeface="Arial" pitchFamily="34" charset="0"/>
              <a:buChar char="−"/>
            </a:pPr>
            <a:r>
              <a:rPr lang="en-US" sz="2400" i="1" dirty="0" smtClean="0">
                <a:latin typeface="Arial" charset="0"/>
              </a:rPr>
              <a:t> </a:t>
            </a:r>
            <a:r>
              <a:rPr lang="en-US" sz="2400" dirty="0"/>
              <a:t>A tool used to compare design solutions against one another, using specific criteria.</a:t>
            </a:r>
            <a:endParaRPr lang="en-US" sz="2400" i="1" dirty="0">
              <a:latin typeface="Arial" charset="0"/>
            </a:endParaRPr>
          </a:p>
          <a:p>
            <a:endParaRPr lang="en-US" sz="2800" i="1" dirty="0">
              <a:solidFill>
                <a:srgbClr val="C00000"/>
              </a:solidFill>
              <a:latin typeface="Arial"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4" descr="decisionmatrix"/>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38571" y="3996267"/>
            <a:ext cx="4038600" cy="2277029"/>
          </a:xfrm>
          <a:prstGeom prst="rect">
            <a:avLst/>
          </a:prstGeom>
          <a:noFill/>
        </p:spPr>
      </p:pic>
    </p:spTree>
    <p:extLst>
      <p:ext uri="{BB962C8B-B14F-4D97-AF65-F5344CB8AC3E}">
        <p14:creationId xmlns:p14="http://schemas.microsoft.com/office/powerpoint/2010/main" val="11149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440152" y="988021"/>
            <a:ext cx="4891268" cy="492171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Research</a:t>
            </a:r>
          </a:p>
          <a:p>
            <a:pPr>
              <a:spcBef>
                <a:spcPts val="1200"/>
              </a:spcBef>
            </a:pPr>
            <a:r>
              <a:rPr lang="en-US" sz="2800" dirty="0">
                <a:solidFill>
                  <a:schemeClr val="bg1">
                    <a:lumMod val="75000"/>
                  </a:schemeClr>
                </a:solidFill>
                <a:latin typeface="Arial" charset="0"/>
              </a:rPr>
              <a:t>Brainstorm possible solutions</a:t>
            </a:r>
          </a:p>
          <a:p>
            <a:pPr>
              <a:spcBef>
                <a:spcPts val="1200"/>
              </a:spcBef>
            </a:pPr>
            <a:r>
              <a:rPr lang="en-US" sz="2800" dirty="0" smtClean="0">
                <a:solidFill>
                  <a:schemeClr val="bg1">
                    <a:lumMod val="75000"/>
                  </a:schemeClr>
                </a:solidFill>
                <a:latin typeface="Arial" charset="0"/>
              </a:rPr>
              <a:t>Consider additional design goals</a:t>
            </a:r>
          </a:p>
          <a:p>
            <a:pPr>
              <a:spcBef>
                <a:spcPts val="1200"/>
              </a:spcBef>
            </a:pPr>
            <a:r>
              <a:rPr lang="en-US" sz="2800" dirty="0" smtClean="0">
                <a:solidFill>
                  <a:schemeClr val="bg1">
                    <a:lumMod val="75000"/>
                  </a:schemeClr>
                </a:solidFill>
                <a:latin typeface="Arial" charset="0"/>
              </a:rPr>
              <a:t>Apply </a:t>
            </a:r>
            <a:r>
              <a:rPr lang="en-US" sz="2800" dirty="0">
                <a:solidFill>
                  <a:schemeClr val="bg1">
                    <a:lumMod val="75000"/>
                  </a:schemeClr>
                </a:solidFill>
                <a:latin typeface="Arial" charset="0"/>
              </a:rPr>
              <a:t>STEM </a:t>
            </a:r>
            <a:r>
              <a:rPr lang="en-US" sz="2800" dirty="0" smtClean="0">
                <a:solidFill>
                  <a:schemeClr val="bg1">
                    <a:lumMod val="75000"/>
                  </a:schemeClr>
                </a:solidFill>
                <a:latin typeface="Arial" charset="0"/>
              </a:rPr>
              <a:t>principles</a:t>
            </a:r>
          </a:p>
          <a:p>
            <a:r>
              <a:rPr lang="en-US" sz="2800" dirty="0">
                <a:solidFill>
                  <a:schemeClr val="bg1">
                    <a:lumMod val="75000"/>
                  </a:schemeClr>
                </a:solidFill>
                <a:latin typeface="Arial" charset="0"/>
              </a:rPr>
              <a:t>Select an approach</a:t>
            </a:r>
          </a:p>
          <a:p>
            <a:r>
              <a:rPr lang="en-US" sz="2800" i="1" dirty="0">
                <a:solidFill>
                  <a:schemeClr val="bg1">
                    <a:lumMod val="75000"/>
                  </a:schemeClr>
                </a:solidFill>
                <a:latin typeface="Arial" charset="0"/>
              </a:rPr>
              <a:t>Decision Matrix </a:t>
            </a:r>
          </a:p>
          <a:p>
            <a:pPr>
              <a:spcBef>
                <a:spcPts val="1200"/>
              </a:spcBef>
            </a:pPr>
            <a:endParaRPr lang="en-US" sz="2800" dirty="0">
              <a:solidFill>
                <a:schemeClr val="bg1">
                  <a:lumMod val="75000"/>
                </a:schemeClr>
              </a:solidFill>
              <a:latin typeface="Arial"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6" name="TextBox 5"/>
          <p:cNvSpPr txBox="1"/>
          <p:nvPr/>
        </p:nvSpPr>
        <p:spPr>
          <a:xfrm>
            <a:off x="5333999" y="3962401"/>
            <a:ext cx="3531031" cy="2308324"/>
          </a:xfrm>
          <a:prstGeom prst="rect">
            <a:avLst/>
          </a:prstGeom>
          <a:noFill/>
        </p:spPr>
        <p:txBody>
          <a:bodyPr wrap="square" rtlCol="0">
            <a:spAutoFit/>
          </a:bodyPr>
          <a:lstStyle/>
          <a:p>
            <a:r>
              <a:rPr lang="en-US" sz="2400" dirty="0" smtClean="0">
                <a:solidFill>
                  <a:srgbClr val="002060"/>
                </a:solidFill>
              </a:rPr>
              <a:t>If the technology necessary to develop the solution does not exist, scientific research may be necessary to pursue a solution.</a:t>
            </a:r>
            <a:endParaRPr lang="en-US" sz="2400" dirty="0">
              <a:solidFill>
                <a:srgbClr val="002060"/>
              </a:solidFill>
            </a:endParaRPr>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a:endCxn id="2053" idx="3"/>
          </p:cNvCxnSpPr>
          <p:nvPr/>
        </p:nvCxnSpPr>
        <p:spPr>
          <a:xfrm flipH="1">
            <a:off x="8873548" y="3325049"/>
            <a:ext cx="120432" cy="1"/>
          </a:xfrm>
          <a:prstGeom prst="straightConnector1">
            <a:avLst/>
          </a:prstGeom>
          <a:noFill/>
          <a:ln w="63500" cap="flat" cmpd="sng" algn="ctr">
            <a:solidFill>
              <a:srgbClr val="00339A"/>
            </a:solidFill>
            <a:prstDash val="solid"/>
            <a:tailEnd type="none" w="med" len="lg"/>
          </a:ln>
          <a:effectLst/>
        </p:spPr>
      </p:cxnSp>
      <p:cxnSp>
        <p:nvCxnSpPr>
          <p:cNvPr id="28" name="Straight Arrow Connector 27"/>
          <p:cNvCxnSpPr/>
          <p:nvPr/>
        </p:nvCxnSpPr>
        <p:spPr>
          <a:xfrm flipV="1">
            <a:off x="8984649" y="765584"/>
            <a:ext cx="0" cy="2550135"/>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726907" y="761774"/>
            <a:ext cx="1286123" cy="3810"/>
          </a:xfrm>
          <a:prstGeom prst="straightConnector1">
            <a:avLst/>
          </a:prstGeom>
          <a:noFill/>
          <a:ln w="63500" cap="flat" cmpd="sng" algn="ctr">
            <a:solidFill>
              <a:srgbClr val="00339A"/>
            </a:solidFill>
            <a:prstDash val="solid"/>
            <a:tailEnd type="triangle" w="med" len="lg"/>
          </a:ln>
          <a:effectLst/>
        </p:spPr>
      </p:cxnSp>
      <p:cxnSp>
        <p:nvCxnSpPr>
          <p:cNvPr id="14" name="Straight Arrow Connector 13"/>
          <p:cNvCxnSpPr/>
          <p:nvPr/>
        </p:nvCxnSpPr>
        <p:spPr>
          <a:xfrm flipH="1">
            <a:off x="7985818" y="2476501"/>
            <a:ext cx="998831" cy="0"/>
          </a:xfrm>
          <a:prstGeom prst="straightConnector1">
            <a:avLst/>
          </a:prstGeom>
          <a:noFill/>
          <a:ln w="63500" cap="flat" cmpd="sng" algn="ctr">
            <a:solidFill>
              <a:srgbClr val="00339A"/>
            </a:solidFill>
            <a:prstDash val="solid"/>
            <a:bevel/>
            <a:tailEnd type="triangle" w="med" len="lg"/>
          </a:ln>
          <a:effectLst/>
        </p:spPr>
      </p:cxnSp>
      <p:grpSp>
        <p:nvGrpSpPr>
          <p:cNvPr id="5" name="Group 4"/>
          <p:cNvGrpSpPr/>
          <p:nvPr/>
        </p:nvGrpSpPr>
        <p:grpSpPr>
          <a:xfrm>
            <a:off x="5364997" y="366150"/>
            <a:ext cx="3364774" cy="2492425"/>
            <a:chOff x="5364997" y="366150"/>
            <a:chExt cx="3364774" cy="2492425"/>
          </a:xfrm>
        </p:grpSpPr>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32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500"/>
                                        <p:tgtEl>
                                          <p:spTgt spid="205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2000"/>
                            </p:stCondLst>
                            <p:childTnLst>
                              <p:par>
                                <p:cTn id="31" presetID="22" presetClass="entr" presetSubtype="2"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par>
                                <p:cTn id="34" presetID="22" presetClass="entr" presetSubtype="2"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 a Solution</a:t>
            </a:r>
            <a:endParaRPr lang="en-US" sz="4000" dirty="0"/>
          </a:p>
        </p:txBody>
      </p:sp>
      <p:sp>
        <p:nvSpPr>
          <p:cNvPr id="3" name="Content Placeholder 2"/>
          <p:cNvSpPr txBox="1">
            <a:spLocks/>
          </p:cNvSpPr>
          <p:nvPr/>
        </p:nvSpPr>
        <p:spPr>
          <a:xfrm>
            <a:off x="349743" y="1186021"/>
            <a:ext cx="5015254" cy="25955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Arial" charset="0"/>
              </a:rPr>
              <a:t>Create detailed design solution</a:t>
            </a:r>
          </a:p>
          <a:p>
            <a:r>
              <a:rPr lang="en-US" dirty="0" smtClean="0">
                <a:latin typeface="Arial" charset="0"/>
              </a:rPr>
              <a:t>Justify </a:t>
            </a:r>
            <a:r>
              <a:rPr lang="en-US" dirty="0">
                <a:latin typeface="Arial" charset="0"/>
              </a:rPr>
              <a:t>the solution </a:t>
            </a:r>
            <a:r>
              <a:rPr lang="en-US" dirty="0" smtClean="0">
                <a:latin typeface="Arial" charset="0"/>
              </a:rPr>
              <a:t>path</a:t>
            </a:r>
          </a:p>
          <a:p>
            <a:r>
              <a:rPr lang="en-US" i="1" dirty="0" smtClean="0">
                <a:solidFill>
                  <a:srgbClr val="C00000"/>
                </a:solidFill>
                <a:latin typeface="Arial" charset="0"/>
              </a:rPr>
              <a:t>Technical </a:t>
            </a:r>
            <a:r>
              <a:rPr lang="en-US" i="1" dirty="0">
                <a:solidFill>
                  <a:srgbClr val="C00000"/>
                </a:solidFill>
                <a:latin typeface="Arial" charset="0"/>
              </a:rPr>
              <a:t>Drawings</a:t>
            </a:r>
          </a:p>
          <a:p>
            <a:pPr lvl="1"/>
            <a:endParaRPr lang="en-US" i="1" dirty="0">
              <a:solidFill>
                <a:srgbClr val="C00000"/>
              </a:solidFill>
              <a:latin typeface="Arial" charset="0"/>
            </a:endParaRPr>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48316" y="771105"/>
            <a:ext cx="564714" cy="0"/>
          </a:xfrm>
          <a:prstGeom prst="straightConnector1">
            <a:avLst/>
          </a:prstGeom>
          <a:noFill/>
          <a:ln w="63500" cap="flat" cmpd="sng" algn="ctr">
            <a:solidFill>
              <a:sysClr val="windowText" lastClr="000000"/>
            </a:solidFill>
            <a:prstDash val="solid"/>
            <a:tailEnd type="none" w="med" len="lg"/>
          </a:ln>
          <a:effectLst/>
        </p:spPr>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10335" y="3841191"/>
            <a:ext cx="2317787"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985818" y="2476501"/>
            <a:ext cx="998831" cy="0"/>
          </a:xfrm>
          <a:prstGeom prst="straightConnector1">
            <a:avLst/>
          </a:prstGeom>
          <a:noFill/>
          <a:ln w="63500" cap="flat" cmpd="sng" algn="ctr">
            <a:solidFill>
              <a:schemeClr val="tx1"/>
            </a:solidFill>
            <a:prstDash val="solid"/>
            <a:bevel/>
            <a:tailEnd type="triangle" w="med" len="lg"/>
          </a:ln>
          <a:effectLst/>
        </p:spPr>
      </p:cxnSp>
      <p:grpSp>
        <p:nvGrpSpPr>
          <p:cNvPr id="4" name="Group 3"/>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8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up)">
                                      <p:cBhvr>
                                        <p:cTn id="7" dur="500"/>
                                        <p:tgtEl>
                                          <p:spTgt spid="410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 a Solution</a:t>
            </a:r>
            <a:endParaRPr lang="en-US" sz="4000" dirty="0"/>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48316" y="771105"/>
            <a:ext cx="564714" cy="0"/>
          </a:xfrm>
          <a:prstGeom prst="straightConnector1">
            <a:avLst/>
          </a:prstGeom>
          <a:noFill/>
          <a:ln w="63500" cap="flat" cmpd="sng" algn="ctr">
            <a:solidFill>
              <a:sysClr val="windowText" lastClr="000000"/>
            </a:solidFill>
            <a:prstDash val="solid"/>
            <a:tailEnd type="none" w="med" len="lg"/>
          </a:ln>
          <a:effectLst/>
        </p:spPr>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04609" y="3850522"/>
            <a:ext cx="2323514"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397529" y="1165008"/>
            <a:ext cx="4834872" cy="32015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Technical Drawings</a:t>
            </a:r>
          </a:p>
          <a:p>
            <a:pPr lvl="1"/>
            <a:r>
              <a:rPr lang="en-US" sz="2800" dirty="0" smtClean="0">
                <a:latin typeface="Arial" charset="0"/>
              </a:rPr>
              <a:t>Drawings that provide technical information necessary to produce a product.</a:t>
            </a:r>
          </a:p>
          <a:p>
            <a:pPr lvl="2"/>
            <a:r>
              <a:rPr lang="en-US" sz="2000" dirty="0" smtClean="0">
                <a:latin typeface="Arial" charset="0"/>
              </a:rPr>
              <a:t>material, size, shape</a:t>
            </a:r>
          </a:p>
          <a:p>
            <a:pPr lvl="2"/>
            <a:r>
              <a:rPr lang="en-US" sz="2000" dirty="0">
                <a:latin typeface="Arial" charset="0"/>
              </a:rPr>
              <a:t>a</a:t>
            </a:r>
            <a:r>
              <a:rPr lang="en-US" sz="2000" dirty="0" smtClean="0">
                <a:latin typeface="Arial" charset="0"/>
              </a:rPr>
              <a:t>ssembly, if necessary</a:t>
            </a:r>
          </a:p>
          <a:p>
            <a:pPr lvl="1"/>
            <a:endParaRPr lang="en-US" sz="2800" i="1" dirty="0" smtClean="0">
              <a:solidFill>
                <a:srgbClr val="C00000"/>
              </a:solidFill>
              <a:latin typeface="Arial" charset="0"/>
            </a:endParaRPr>
          </a:p>
          <a:p>
            <a:pPr lvl="1"/>
            <a:endParaRPr lang="en-US" i="1" dirty="0">
              <a:solidFill>
                <a:srgbClr val="C00000"/>
              </a:solidFill>
              <a:latin typeface="Arial" charset="0"/>
            </a:endParaRPr>
          </a:p>
        </p:txBody>
      </p:sp>
      <p:cxnSp>
        <p:nvCxnSpPr>
          <p:cNvPr id="16" name="Straight Arrow Connector 15"/>
          <p:cNvCxnSpPr/>
          <p:nvPr/>
        </p:nvCxnSpPr>
        <p:spPr>
          <a:xfrm flipH="1">
            <a:off x="7985818" y="2476501"/>
            <a:ext cx="998831" cy="0"/>
          </a:xfrm>
          <a:prstGeom prst="straightConnector1">
            <a:avLst/>
          </a:prstGeom>
          <a:noFill/>
          <a:ln w="63500" cap="flat" cmpd="sng" algn="ctr">
            <a:solidFill>
              <a:schemeClr val="tx1"/>
            </a:solidFill>
            <a:prstDash val="solid"/>
            <a:bevel/>
            <a:tailEnd type="triangle" w="med" len="lg"/>
          </a:ln>
          <a:effectLst/>
        </p:spPr>
      </p:cxnSp>
      <p:grpSp>
        <p:nvGrpSpPr>
          <p:cNvPr id="3" name="Group 2"/>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70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8993980" y="774915"/>
            <a:ext cx="0" cy="2487182"/>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smtClean="0"/>
              <a:t>Develop a Solution</a:t>
            </a:r>
            <a:endParaRPr lang="en-US" sz="4000" dirty="0"/>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442731" y="1062037"/>
            <a:ext cx="4967469" cy="25955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Select </a:t>
            </a:r>
            <a:r>
              <a:rPr lang="en-US" sz="2800" dirty="0">
                <a:solidFill>
                  <a:schemeClr val="bg1">
                    <a:lumMod val="75000"/>
                  </a:schemeClr>
                </a:solidFill>
                <a:latin typeface="Arial" charset="0"/>
              </a:rPr>
              <a:t>an approach</a:t>
            </a:r>
          </a:p>
          <a:p>
            <a:pPr lvl="1"/>
            <a:r>
              <a:rPr lang="en-US" sz="2800" i="1" dirty="0" smtClean="0">
                <a:solidFill>
                  <a:schemeClr val="bg1">
                    <a:lumMod val="75000"/>
                  </a:schemeClr>
                </a:solidFill>
                <a:latin typeface="Arial" charset="0"/>
              </a:rPr>
              <a:t>Decision </a:t>
            </a:r>
            <a:r>
              <a:rPr lang="en-US" sz="2800" i="1" dirty="0">
                <a:solidFill>
                  <a:schemeClr val="bg1">
                    <a:lumMod val="75000"/>
                  </a:schemeClr>
                </a:solidFill>
                <a:latin typeface="Arial" charset="0"/>
              </a:rPr>
              <a:t>Matrix</a:t>
            </a:r>
          </a:p>
          <a:p>
            <a:r>
              <a:rPr lang="en-US" sz="2800" dirty="0" smtClean="0">
                <a:solidFill>
                  <a:schemeClr val="bg1">
                    <a:lumMod val="75000"/>
                  </a:schemeClr>
                </a:solidFill>
                <a:latin typeface="Arial" charset="0"/>
              </a:rPr>
              <a:t>Create detailed design solution</a:t>
            </a:r>
          </a:p>
          <a:p>
            <a:pPr lvl="1"/>
            <a:r>
              <a:rPr lang="en-US" sz="2800" i="1" dirty="0" smtClean="0">
                <a:solidFill>
                  <a:schemeClr val="bg1">
                    <a:lumMod val="75000"/>
                  </a:schemeClr>
                </a:solidFill>
                <a:latin typeface="Arial" charset="0"/>
              </a:rPr>
              <a:t>Technical Drawings</a:t>
            </a:r>
          </a:p>
          <a:p>
            <a:r>
              <a:rPr lang="en-US" sz="2800" dirty="0">
                <a:solidFill>
                  <a:schemeClr val="bg1">
                    <a:lumMod val="75000"/>
                  </a:schemeClr>
                </a:solidFill>
                <a:latin typeface="Arial" charset="0"/>
              </a:rPr>
              <a:t>Justify the solution path</a:t>
            </a:r>
          </a:p>
          <a:p>
            <a:pPr lvl="1"/>
            <a:endParaRPr lang="en-US" sz="2800" i="1" dirty="0">
              <a:solidFill>
                <a:srgbClr val="C00000"/>
              </a:solidFill>
              <a:latin typeface="Arial" charset="0"/>
            </a:endParaRPr>
          </a:p>
        </p:txBody>
      </p:sp>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623" y="4340577"/>
            <a:ext cx="1960222" cy="80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a:off x="7490708" y="4810610"/>
            <a:ext cx="1550422" cy="1"/>
          </a:xfrm>
          <a:prstGeom prst="straightConnector1">
            <a:avLst/>
          </a:prstGeom>
          <a:noFill/>
          <a:ln w="63500" cap="flat" cmpd="sng" algn="ctr">
            <a:solidFill>
              <a:srgbClr val="00339A"/>
            </a:solidFill>
            <a:prstDash val="solid"/>
            <a:tailEnd type="none" w="med" len="lg"/>
          </a:ln>
          <a:effectLst/>
        </p:spPr>
      </p:cxnSp>
      <p:sp>
        <p:nvSpPr>
          <p:cNvPr id="24" name="TextBox 23"/>
          <p:cNvSpPr txBox="1"/>
          <p:nvPr/>
        </p:nvSpPr>
        <p:spPr>
          <a:xfrm>
            <a:off x="2015189" y="4809398"/>
            <a:ext cx="3815298" cy="1938992"/>
          </a:xfrm>
          <a:prstGeom prst="rect">
            <a:avLst/>
          </a:prstGeom>
          <a:noFill/>
        </p:spPr>
        <p:txBody>
          <a:bodyPr wrap="square" rtlCol="0">
            <a:spAutoFit/>
          </a:bodyPr>
          <a:lstStyle/>
          <a:p>
            <a:r>
              <a:rPr lang="en-US" sz="2400" dirty="0" smtClean="0">
                <a:solidFill>
                  <a:srgbClr val="002060"/>
                </a:solidFill>
              </a:rPr>
              <a:t>If a solution is found to be invalid or cannot be justified, the designer must return to a previous step in the design process.</a:t>
            </a:r>
            <a:endParaRPr lang="en-US" sz="2400" dirty="0">
              <a:solidFill>
                <a:srgbClr val="002060"/>
              </a:solidFill>
            </a:endParaRPr>
          </a:p>
        </p:txBody>
      </p:sp>
      <p:cxnSp>
        <p:nvCxnSpPr>
          <p:cNvPr id="25" name="Straight Arrow Connector 24"/>
          <p:cNvCxnSpPr/>
          <p:nvPr/>
        </p:nvCxnSpPr>
        <p:spPr>
          <a:xfrm flipH="1" flipV="1">
            <a:off x="8993980" y="3333622"/>
            <a:ext cx="19050" cy="1476989"/>
          </a:xfrm>
          <a:prstGeom prst="straightConnector1">
            <a:avLst/>
          </a:prstGeom>
          <a:noFill/>
          <a:ln w="63500" cap="flat" cmpd="sng" algn="ctr">
            <a:solidFill>
              <a:srgbClr val="00339A"/>
            </a:solidFill>
            <a:prstDash val="solid"/>
            <a:tailEnd type="none" w="med" len="lg"/>
          </a:ln>
          <a:effectLst/>
        </p:spPr>
      </p:cxnSp>
      <p:cxnSp>
        <p:nvCxnSpPr>
          <p:cNvPr id="26" name="Straight Arrow Connector 25"/>
          <p:cNvCxnSpPr/>
          <p:nvPr/>
        </p:nvCxnSpPr>
        <p:spPr>
          <a:xfrm flipH="1">
            <a:off x="7985818" y="2495872"/>
            <a:ext cx="1008162" cy="0"/>
          </a:xfrm>
          <a:prstGeom prst="straightConnector1">
            <a:avLst/>
          </a:prstGeom>
          <a:noFill/>
          <a:ln w="63500" cap="flat" cmpd="sng" algn="ctr">
            <a:solidFill>
              <a:srgbClr val="00339A"/>
            </a:solidFill>
            <a:prstDash val="solid"/>
            <a:bevel/>
            <a:tailEnd type="triangle" w="med" len="lg"/>
          </a:ln>
          <a:effectLst/>
        </p:spPr>
      </p:cxnSp>
      <p:cxnSp>
        <p:nvCxnSpPr>
          <p:cNvPr id="29" name="Straight Arrow Connector 28"/>
          <p:cNvCxnSpPr/>
          <p:nvPr/>
        </p:nvCxnSpPr>
        <p:spPr>
          <a:xfrm flipH="1">
            <a:off x="8489899" y="757964"/>
            <a:ext cx="551232" cy="16951"/>
          </a:xfrm>
          <a:prstGeom prst="straightConnector1">
            <a:avLst/>
          </a:prstGeom>
          <a:noFill/>
          <a:ln w="50800" cap="flat" cmpd="sng" algn="ctr">
            <a:solidFill>
              <a:schemeClr val="tx1"/>
            </a:solidFill>
            <a:prstDash val="solid"/>
            <a:tailEnd type="none" w="med" len="lg"/>
          </a:ln>
          <a:effectLst/>
        </p:spPr>
      </p:cxnSp>
      <p:cxnSp>
        <p:nvCxnSpPr>
          <p:cNvPr id="28" name="Straight Arrow Connector 27"/>
          <p:cNvCxnSpPr/>
          <p:nvPr/>
        </p:nvCxnSpPr>
        <p:spPr>
          <a:xfrm flipH="1">
            <a:off x="7766805" y="754154"/>
            <a:ext cx="1286123" cy="3810"/>
          </a:xfrm>
          <a:prstGeom prst="straightConnector1">
            <a:avLst/>
          </a:prstGeom>
          <a:noFill/>
          <a:ln w="63500" cap="flat" cmpd="sng" algn="ctr">
            <a:solidFill>
              <a:srgbClr val="00339A"/>
            </a:solidFill>
            <a:prstDash val="solid"/>
            <a:tailEnd type="triangle" w="med" len="lg"/>
          </a:ln>
          <a:effectLst/>
        </p:spPr>
      </p:cxnSp>
      <p:grpSp>
        <p:nvGrpSpPr>
          <p:cNvPr id="3" name="Group 2"/>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98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indent="-571500"/>
            <a:r>
              <a:rPr lang="en-US" sz="3600" dirty="0" smtClean="0"/>
              <a:t>What Is </a:t>
            </a:r>
            <a:r>
              <a:rPr lang="en-US" sz="3600" dirty="0"/>
              <a:t>Design</a:t>
            </a:r>
            <a:r>
              <a:rPr lang="en-US" sz="3600" dirty="0" smtClean="0"/>
              <a:t>?</a:t>
            </a:r>
          </a:p>
          <a:p>
            <a:pPr marL="914400" indent="-571500"/>
            <a:r>
              <a:rPr lang="en-US" sz="3600" dirty="0"/>
              <a:t>What </a:t>
            </a:r>
            <a:r>
              <a:rPr lang="en-US" sz="3600" dirty="0" smtClean="0"/>
              <a:t>Is </a:t>
            </a:r>
            <a:r>
              <a:rPr lang="en-US" sz="3600" dirty="0"/>
              <a:t>a Design Process?</a:t>
            </a:r>
          </a:p>
          <a:p>
            <a:pPr marL="914400" indent="-571500"/>
            <a:r>
              <a:rPr lang="en-US" sz="3600" dirty="0"/>
              <a:t>Design Process Examples</a:t>
            </a:r>
          </a:p>
          <a:p>
            <a:pPr marL="914400" indent="-571500"/>
            <a:r>
              <a:rPr lang="en-US" sz="3600" dirty="0"/>
              <a:t>Design Process </a:t>
            </a:r>
            <a:r>
              <a:rPr lang="en-US" sz="3600" dirty="0" smtClean="0"/>
              <a:t>Used </a:t>
            </a:r>
            <a:r>
              <a:rPr lang="en-US" sz="3600" dirty="0"/>
              <a:t>in IED</a:t>
            </a:r>
          </a:p>
          <a:p>
            <a:pPr marL="914400" indent="-571500"/>
            <a:endParaRPr lang="en-US" sz="4000" dirty="0"/>
          </a:p>
        </p:txBody>
      </p:sp>
      <p:sp>
        <p:nvSpPr>
          <p:cNvPr id="5" name="Title 1"/>
          <p:cNvSpPr>
            <a:spLocks noGrp="1"/>
          </p:cNvSpPr>
          <p:nvPr>
            <p:ph type="title"/>
          </p:nvPr>
        </p:nvSpPr>
        <p:spPr>
          <a:xfrm>
            <a:off x="457200" y="228600"/>
            <a:ext cx="8229600" cy="715962"/>
          </a:xfrm>
        </p:spPr>
        <p:txBody>
          <a:bodyPr>
            <a:normAutofit/>
          </a:bodyPr>
          <a:lstStyle/>
          <a:p>
            <a:r>
              <a:rPr lang="en-US" sz="4000" dirty="0" smtClean="0">
                <a:solidFill>
                  <a:srgbClr val="00386B"/>
                </a:solidFill>
              </a:rPr>
              <a:t>The Design Process</a:t>
            </a:r>
            <a:endParaRPr lang="en-US" sz="4000" dirty="0">
              <a:solidFill>
                <a:srgbClr val="00386B"/>
              </a:solidFill>
            </a:endParaRPr>
          </a:p>
        </p:txBody>
      </p:sp>
    </p:spTree>
    <p:extLst>
      <p:ext uri="{BB962C8B-B14F-4D97-AF65-F5344CB8AC3E}">
        <p14:creationId xmlns:p14="http://schemas.microsoft.com/office/powerpoint/2010/main" val="42757557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4051" y="1470504"/>
            <a:ext cx="4738868"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Construct a testable prototype</a:t>
            </a:r>
          </a:p>
          <a:p>
            <a:r>
              <a:rPr lang="en-US" sz="2800" dirty="0" smtClean="0">
                <a:latin typeface="Arial" charset="0"/>
              </a:rPr>
              <a:t>Plan prototype testing</a:t>
            </a:r>
          </a:p>
          <a:p>
            <a:pPr lvl="1"/>
            <a:r>
              <a:rPr lang="en-US" sz="2400" i="1" dirty="0" smtClean="0">
                <a:latin typeface="Arial" charset="0"/>
              </a:rPr>
              <a:t>Performance</a:t>
            </a:r>
          </a:p>
          <a:p>
            <a:pPr lvl="1"/>
            <a:r>
              <a:rPr lang="en-US" sz="2400" i="1" dirty="0" smtClean="0">
                <a:latin typeface="Arial" charset="0"/>
              </a:rPr>
              <a:t>Usability</a:t>
            </a:r>
          </a:p>
          <a:p>
            <a:pPr lvl="1"/>
            <a:r>
              <a:rPr lang="en-US" sz="2400" i="1" dirty="0" smtClean="0">
                <a:latin typeface="Arial" charset="0"/>
              </a:rPr>
              <a:t>Durability</a:t>
            </a:r>
          </a:p>
          <a:p>
            <a:r>
              <a:rPr lang="en-US" sz="2800" dirty="0" smtClean="0">
                <a:latin typeface="Arial" charset="0"/>
              </a:rPr>
              <a:t>Test prototype </a:t>
            </a:r>
          </a:p>
          <a:p>
            <a:pPr lvl="1"/>
            <a:r>
              <a:rPr lang="en-US" sz="2400" dirty="0" smtClean="0">
                <a:latin typeface="Arial" charset="0"/>
              </a:rPr>
              <a:t>collect test data</a:t>
            </a:r>
          </a:p>
          <a:p>
            <a:pPr lvl="1"/>
            <a:r>
              <a:rPr lang="en-US" sz="2400" dirty="0">
                <a:latin typeface="Arial" charset="0"/>
              </a:rPr>
              <a:t>a</a:t>
            </a:r>
            <a:r>
              <a:rPr lang="en-US" sz="2400" dirty="0" smtClean="0">
                <a:latin typeface="Arial" charset="0"/>
              </a:rPr>
              <a:t>nalyze test data</a:t>
            </a:r>
          </a:p>
          <a:p>
            <a:r>
              <a:rPr lang="en-US" sz="2800" i="1" dirty="0" smtClean="0">
                <a:solidFill>
                  <a:srgbClr val="C00000"/>
                </a:solidFill>
                <a:latin typeface="Arial" charset="0"/>
              </a:rPr>
              <a:t>Test Report</a:t>
            </a:r>
          </a:p>
          <a:p>
            <a:pPr lvl="1"/>
            <a:endParaRPr lang="en-US" i="1" dirty="0">
              <a:solidFill>
                <a:srgbClr val="C00000"/>
              </a:solidFill>
              <a:latin typeface="Arial" charset="0"/>
            </a:endParaRPr>
          </a:p>
        </p:txBody>
      </p:sp>
      <p:sp>
        <p:nvSpPr>
          <p:cNvPr id="2" name="Title 1"/>
          <p:cNvSpPr>
            <a:spLocks noGrp="1"/>
          </p:cNvSpPr>
          <p:nvPr>
            <p:ph type="title"/>
          </p:nvPr>
        </p:nvSpPr>
        <p:spPr>
          <a:xfrm>
            <a:off x="440802" y="421536"/>
            <a:ext cx="4637035" cy="715962"/>
          </a:xfrm>
        </p:spPr>
        <p:txBody>
          <a:bodyPr/>
          <a:lstStyle/>
          <a:p>
            <a:pPr algn="ctr"/>
            <a:r>
              <a:rPr lang="en-US" sz="4000" dirty="0" smtClean="0"/>
              <a:t>Construct and Test a Prototype</a:t>
            </a:r>
            <a:endParaRPr lang="en-US" sz="4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876" y="45526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760" y="5156481"/>
            <a:ext cx="1792985" cy="61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1086" y="5255863"/>
            <a:ext cx="1927950"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18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4051" y="1451048"/>
            <a:ext cx="4738868"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Construct a testable prototype</a:t>
            </a:r>
          </a:p>
          <a:p>
            <a:r>
              <a:rPr lang="en-US" sz="2800" dirty="0" smtClean="0">
                <a:solidFill>
                  <a:schemeClr val="bg1">
                    <a:lumMod val="75000"/>
                  </a:schemeClr>
                </a:solidFill>
                <a:latin typeface="Arial" charset="0"/>
              </a:rPr>
              <a:t>Plan prototype testing</a:t>
            </a:r>
          </a:p>
          <a:p>
            <a:pPr lvl="1"/>
            <a:r>
              <a:rPr lang="en-US" sz="2400" i="1" dirty="0" smtClean="0">
                <a:solidFill>
                  <a:schemeClr val="bg1">
                    <a:lumMod val="75000"/>
                  </a:schemeClr>
                </a:solidFill>
                <a:latin typeface="Arial" charset="0"/>
              </a:rPr>
              <a:t>Performance</a:t>
            </a:r>
          </a:p>
          <a:p>
            <a:pPr lvl="1"/>
            <a:r>
              <a:rPr lang="en-US" sz="2400" i="1" dirty="0" smtClean="0">
                <a:solidFill>
                  <a:schemeClr val="bg1">
                    <a:lumMod val="75000"/>
                  </a:schemeClr>
                </a:solidFill>
                <a:latin typeface="Arial" charset="0"/>
              </a:rPr>
              <a:t>Usability</a:t>
            </a:r>
          </a:p>
          <a:p>
            <a:pPr lvl="1"/>
            <a:r>
              <a:rPr lang="en-US" sz="2400" i="1" dirty="0" smtClean="0">
                <a:solidFill>
                  <a:schemeClr val="bg1">
                    <a:lumMod val="75000"/>
                  </a:schemeClr>
                </a:solidFill>
                <a:latin typeface="Arial" charset="0"/>
              </a:rPr>
              <a:t>Durability</a:t>
            </a:r>
          </a:p>
          <a:p>
            <a:r>
              <a:rPr lang="en-US" sz="2800" dirty="0" smtClean="0">
                <a:solidFill>
                  <a:schemeClr val="bg1">
                    <a:lumMod val="75000"/>
                  </a:schemeClr>
                </a:solidFill>
                <a:latin typeface="Arial" charset="0"/>
              </a:rPr>
              <a:t>Test prototype </a:t>
            </a:r>
          </a:p>
          <a:p>
            <a:pPr lvl="1"/>
            <a:r>
              <a:rPr lang="en-US" sz="2400" dirty="0" smtClean="0">
                <a:solidFill>
                  <a:schemeClr val="bg1">
                    <a:lumMod val="75000"/>
                  </a:schemeClr>
                </a:solidFill>
                <a:latin typeface="Arial" charset="0"/>
              </a:rPr>
              <a:t>collect test data</a:t>
            </a:r>
          </a:p>
          <a:p>
            <a:pPr lvl="1"/>
            <a:r>
              <a:rPr lang="en-US" sz="2400" dirty="0">
                <a:solidFill>
                  <a:schemeClr val="bg1">
                    <a:lumMod val="75000"/>
                  </a:schemeClr>
                </a:solidFill>
                <a:latin typeface="Arial" charset="0"/>
              </a:rPr>
              <a:t>a</a:t>
            </a:r>
            <a:r>
              <a:rPr lang="en-US" sz="2400" dirty="0" smtClean="0">
                <a:solidFill>
                  <a:schemeClr val="bg1">
                    <a:lumMod val="75000"/>
                  </a:schemeClr>
                </a:solidFill>
                <a:latin typeface="Arial" charset="0"/>
              </a:rPr>
              <a:t>nalyze test data</a:t>
            </a:r>
          </a:p>
          <a:p>
            <a:r>
              <a:rPr lang="en-US" sz="2800" i="1" dirty="0" smtClean="0">
                <a:solidFill>
                  <a:schemeClr val="bg1">
                    <a:lumMod val="75000"/>
                  </a:schemeClr>
                </a:solidFill>
                <a:latin typeface="Arial" charset="0"/>
              </a:rPr>
              <a:t>Test Report</a:t>
            </a:r>
          </a:p>
          <a:p>
            <a:pPr lvl="1"/>
            <a:endParaRPr lang="en-US" i="1" dirty="0">
              <a:solidFill>
                <a:schemeClr val="bg1">
                  <a:lumMod val="75000"/>
                </a:schemeClr>
              </a:solidFill>
              <a:latin typeface="Arial" charset="0"/>
            </a:endParaRPr>
          </a:p>
        </p:txBody>
      </p:sp>
      <p:sp>
        <p:nvSpPr>
          <p:cNvPr id="8" name="TextBox 7"/>
          <p:cNvSpPr txBox="1"/>
          <p:nvPr/>
        </p:nvSpPr>
        <p:spPr>
          <a:xfrm>
            <a:off x="977961" y="3627755"/>
            <a:ext cx="3640533" cy="2677656"/>
          </a:xfrm>
          <a:prstGeom prst="rect">
            <a:avLst/>
          </a:prstGeom>
          <a:solidFill>
            <a:schemeClr val="bg1"/>
          </a:solidFill>
        </p:spPr>
        <p:txBody>
          <a:bodyPr wrap="square" rtlCol="0">
            <a:spAutoFit/>
          </a:bodyPr>
          <a:lstStyle/>
          <a:p>
            <a:r>
              <a:rPr lang="en-US" sz="2400" dirty="0" smtClean="0">
                <a:solidFill>
                  <a:srgbClr val="002060"/>
                </a:solidFill>
              </a:rPr>
              <a:t>If a testable prototype cannot be built or test data analysis indicates a flawed design, the designer must return to a previous step of the design process.</a:t>
            </a:r>
            <a:endParaRPr lang="en-US" sz="2400" dirty="0">
              <a:solidFill>
                <a:srgbClr val="00206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876" y="45526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760" y="5156481"/>
            <a:ext cx="1792985" cy="61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6343" y="5255863"/>
            <a:ext cx="1916848"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283746" y="792480"/>
            <a:ext cx="1654514" cy="0"/>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89226" y="6261429"/>
            <a:ext cx="1895229" cy="0"/>
          </a:xfrm>
          <a:prstGeom prst="straightConnector1">
            <a:avLst/>
          </a:prstGeom>
          <a:noFill/>
          <a:ln w="63500" cap="flat" cmpd="sng" algn="ctr">
            <a:solidFill>
              <a:srgbClr val="00339A"/>
            </a:solidFill>
            <a:prstDash val="solid"/>
            <a:tailEnd type="none" w="med" len="lg"/>
          </a:ln>
          <a:effectLst/>
        </p:spPr>
      </p:cxnSp>
      <p:cxnSp>
        <p:nvCxnSpPr>
          <p:cNvPr id="15" name="Straight Arrow Connector 14"/>
          <p:cNvCxnSpPr/>
          <p:nvPr/>
        </p:nvCxnSpPr>
        <p:spPr>
          <a:xfrm flipH="1" flipV="1">
            <a:off x="8938261" y="792481"/>
            <a:ext cx="46194" cy="5468948"/>
          </a:xfrm>
          <a:prstGeom prst="straightConnector1">
            <a:avLst/>
          </a:prstGeom>
          <a:noFill/>
          <a:ln w="63500" cap="flat" cmpd="sng" algn="ctr">
            <a:solidFill>
              <a:srgbClr val="00339A"/>
            </a:solidFill>
            <a:prstDash val="solid"/>
            <a:tailEnd type="none" w="med" len="lg"/>
          </a:ln>
          <a:effectLst/>
        </p:spPr>
      </p:cxnSp>
      <p:cxnSp>
        <p:nvCxnSpPr>
          <p:cNvPr id="16" name="Straight Arrow Connector 15"/>
          <p:cNvCxnSpPr/>
          <p:nvPr/>
        </p:nvCxnSpPr>
        <p:spPr>
          <a:xfrm flipH="1">
            <a:off x="7423684" y="2464876"/>
            <a:ext cx="1560771" cy="0"/>
          </a:xfrm>
          <a:prstGeom prst="straightConnector1">
            <a:avLst/>
          </a:prstGeom>
          <a:noFill/>
          <a:ln w="63500" cap="flat" cmpd="sng" algn="ctr">
            <a:solidFill>
              <a:srgbClr val="00339A"/>
            </a:solidFill>
            <a:prstDash val="solid"/>
            <a:bevel/>
            <a:tailEnd type="triangle" w="med" len="lg"/>
          </a:ln>
          <a:effectLst/>
        </p:spPr>
      </p:cxnSp>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115"/>
          <a:stretch/>
        </p:blipFill>
        <p:spPr bwMode="auto">
          <a:xfrm>
            <a:off x="5360679" y="5792799"/>
            <a:ext cx="1728547" cy="8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bwMode="auto">
          <a:xfrm>
            <a:off x="440802" y="421536"/>
            <a:ext cx="4637035"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4000" smtClean="0"/>
              <a:t>Construct and Test a Prototype</a:t>
            </a:r>
            <a:endParaRPr lang="en-US" sz="4000" dirty="0"/>
          </a:p>
        </p:txBody>
      </p:sp>
    </p:spTree>
    <p:extLst>
      <p:ext uri="{BB962C8B-B14F-4D97-AF65-F5344CB8AC3E}">
        <p14:creationId xmlns:p14="http://schemas.microsoft.com/office/powerpoint/2010/main" val="19958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the Solution</a:t>
            </a:r>
            <a:endParaRPr lang="en-US" sz="4000" dirty="0"/>
          </a:p>
        </p:txBody>
      </p:sp>
      <p:sp>
        <p:nvSpPr>
          <p:cNvPr id="3" name="Content Placeholder 2"/>
          <p:cNvSpPr txBox="1">
            <a:spLocks/>
          </p:cNvSpPr>
          <p:nvPr/>
        </p:nvSpPr>
        <p:spPr>
          <a:xfrm>
            <a:off x="442732" y="1062037"/>
            <a:ext cx="48150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Evaluate solution effectiveness</a:t>
            </a:r>
          </a:p>
          <a:p>
            <a:r>
              <a:rPr lang="en-US" sz="2800" dirty="0" smtClean="0">
                <a:latin typeface="Arial" charset="0"/>
              </a:rPr>
              <a:t>Reflect on design </a:t>
            </a:r>
          </a:p>
          <a:p>
            <a:pPr lvl="1"/>
            <a:r>
              <a:rPr lang="en-US" sz="2400" i="1" dirty="0">
                <a:latin typeface="Arial" charset="0"/>
              </a:rPr>
              <a:t>R</a:t>
            </a:r>
            <a:r>
              <a:rPr lang="en-US" sz="2400" i="1" dirty="0" smtClean="0">
                <a:latin typeface="Arial" charset="0"/>
              </a:rPr>
              <a:t>ecommend improvements</a:t>
            </a:r>
          </a:p>
          <a:p>
            <a:r>
              <a:rPr lang="en-US" sz="2800" dirty="0" smtClean="0">
                <a:latin typeface="Arial" charset="0"/>
              </a:rPr>
              <a:t>Optimize/Redesign the solution</a:t>
            </a:r>
          </a:p>
          <a:p>
            <a:pPr lvl="1"/>
            <a:r>
              <a:rPr lang="en-US" sz="2400" i="1" dirty="0" smtClean="0">
                <a:latin typeface="Arial" charset="0"/>
              </a:rPr>
              <a:t>[Return </a:t>
            </a:r>
            <a:r>
              <a:rPr lang="en-US" sz="2400" i="1" dirty="0">
                <a:latin typeface="Arial" charset="0"/>
              </a:rPr>
              <a:t>to prior design process steps, if </a:t>
            </a:r>
            <a:r>
              <a:rPr lang="en-US" sz="2400" i="1" dirty="0" smtClean="0">
                <a:latin typeface="Arial" charset="0"/>
              </a:rPr>
              <a:t>necessary]</a:t>
            </a:r>
            <a:endParaRPr lang="en-US" sz="2400" i="1" dirty="0">
              <a:latin typeface="Arial" charset="0"/>
            </a:endParaRPr>
          </a:p>
          <a:p>
            <a:pPr lvl="1"/>
            <a:r>
              <a:rPr lang="en-US" sz="2400" i="1" dirty="0" smtClean="0">
                <a:latin typeface="Arial" charset="0"/>
              </a:rPr>
              <a:t>Revise design documents</a:t>
            </a:r>
          </a:p>
          <a:p>
            <a:r>
              <a:rPr lang="en-US" sz="2800" i="1" dirty="0" smtClean="0">
                <a:solidFill>
                  <a:srgbClr val="C00000"/>
                </a:solidFill>
                <a:latin typeface="Arial" charset="0"/>
              </a:rPr>
              <a:t>Project Recommendations</a:t>
            </a:r>
            <a:endParaRPr lang="en-US" sz="2800" i="1" dirty="0">
              <a:solidFill>
                <a:srgbClr val="C00000"/>
              </a:solidFill>
              <a:latin typeface="Arial"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913" y="6036205"/>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887" y="1048111"/>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99596" y="6173478"/>
            <a:ext cx="1927950" cy="45592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6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the Solution</a:t>
            </a:r>
            <a:endParaRPr lang="en-US" sz="4000" dirty="0"/>
          </a:p>
        </p:txBody>
      </p:sp>
      <p:sp>
        <p:nvSpPr>
          <p:cNvPr id="3" name="Content Placeholder 2"/>
          <p:cNvSpPr txBox="1">
            <a:spLocks/>
          </p:cNvSpPr>
          <p:nvPr/>
        </p:nvSpPr>
        <p:spPr>
          <a:xfrm>
            <a:off x="442732" y="1062037"/>
            <a:ext cx="48150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Evaluate solution effectiveness</a:t>
            </a:r>
          </a:p>
          <a:p>
            <a:r>
              <a:rPr lang="en-US" sz="2800" dirty="0" smtClean="0">
                <a:solidFill>
                  <a:schemeClr val="bg1">
                    <a:lumMod val="75000"/>
                  </a:schemeClr>
                </a:solidFill>
                <a:latin typeface="Arial" charset="0"/>
              </a:rPr>
              <a:t>Reflect on design </a:t>
            </a:r>
          </a:p>
          <a:p>
            <a:pPr lvl="1"/>
            <a:r>
              <a:rPr lang="en-US" sz="2400" i="1" dirty="0">
                <a:solidFill>
                  <a:schemeClr val="bg1">
                    <a:lumMod val="75000"/>
                  </a:schemeClr>
                </a:solidFill>
                <a:latin typeface="Arial" charset="0"/>
              </a:rPr>
              <a:t>R</a:t>
            </a:r>
            <a:r>
              <a:rPr lang="en-US" sz="2400" i="1" dirty="0" smtClean="0">
                <a:solidFill>
                  <a:schemeClr val="bg1">
                    <a:lumMod val="75000"/>
                  </a:schemeClr>
                </a:solidFill>
                <a:latin typeface="Arial" charset="0"/>
              </a:rPr>
              <a:t>ecommend improvements</a:t>
            </a:r>
          </a:p>
          <a:p>
            <a:r>
              <a:rPr lang="en-US" sz="2800" dirty="0" smtClean="0">
                <a:solidFill>
                  <a:schemeClr val="bg1">
                    <a:lumMod val="75000"/>
                  </a:schemeClr>
                </a:solidFill>
                <a:latin typeface="Arial" charset="0"/>
              </a:rPr>
              <a:t>Optimize/Redesign the solution</a:t>
            </a:r>
          </a:p>
          <a:p>
            <a:pPr lvl="1"/>
            <a:r>
              <a:rPr lang="en-US" sz="2400" i="1" dirty="0" smtClean="0">
                <a:solidFill>
                  <a:schemeClr val="bg1">
                    <a:lumMod val="75000"/>
                  </a:schemeClr>
                </a:solidFill>
                <a:latin typeface="Arial" charset="0"/>
              </a:rPr>
              <a:t>[Return </a:t>
            </a:r>
            <a:r>
              <a:rPr lang="en-US" sz="2400" i="1" dirty="0">
                <a:solidFill>
                  <a:schemeClr val="bg1">
                    <a:lumMod val="75000"/>
                  </a:schemeClr>
                </a:solidFill>
                <a:latin typeface="Arial" charset="0"/>
              </a:rPr>
              <a:t>to prior design process steps, if </a:t>
            </a:r>
            <a:r>
              <a:rPr lang="en-US" sz="2400" i="1" dirty="0" smtClean="0">
                <a:solidFill>
                  <a:schemeClr val="bg1">
                    <a:lumMod val="75000"/>
                  </a:schemeClr>
                </a:solidFill>
                <a:latin typeface="Arial" charset="0"/>
              </a:rPr>
              <a:t>necessary]</a:t>
            </a:r>
            <a:endParaRPr lang="en-US" sz="2400" i="1" dirty="0">
              <a:solidFill>
                <a:schemeClr val="bg1">
                  <a:lumMod val="75000"/>
                </a:schemeClr>
              </a:solidFill>
              <a:latin typeface="Arial" charset="0"/>
            </a:endParaRPr>
          </a:p>
          <a:p>
            <a:pPr lvl="1"/>
            <a:r>
              <a:rPr lang="en-US" sz="2400" i="1" dirty="0" smtClean="0">
                <a:solidFill>
                  <a:schemeClr val="bg1">
                    <a:lumMod val="75000"/>
                  </a:schemeClr>
                </a:solidFill>
                <a:latin typeface="Arial" charset="0"/>
              </a:rPr>
              <a:t>Revise design documents</a:t>
            </a:r>
          </a:p>
          <a:p>
            <a:r>
              <a:rPr lang="en-US" sz="2800" i="1" dirty="0" smtClean="0">
                <a:solidFill>
                  <a:schemeClr val="bg1">
                    <a:lumMod val="75000"/>
                  </a:schemeClr>
                </a:solidFill>
                <a:latin typeface="Arial" charset="0"/>
              </a:rPr>
              <a:t>Project Recommendations</a:t>
            </a:r>
            <a:endParaRPr lang="en-US" sz="2800" i="1" dirty="0">
              <a:solidFill>
                <a:schemeClr val="bg1">
                  <a:lumMod val="75000"/>
                </a:schemeClr>
              </a:solidFill>
              <a:latin typeface="Arial"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913" y="6036887"/>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702921" y="6168310"/>
            <a:ext cx="1937746" cy="45346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887" y="1048793"/>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30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p:stCondLst>
                              <p:cond delay="1000"/>
                            </p:stCondLst>
                            <p:childTnLst>
                              <p:par>
                                <p:cTn id="13" presetID="35" presetClass="path" presetSubtype="0" accel="50000" decel="50000" fill="hold" nodeType="afterEffect">
                                  <p:stCondLst>
                                    <p:cond delay="0"/>
                                  </p:stCondLst>
                                  <p:childTnLst>
                                    <p:animMotion origin="layout" path="M -3.05556E-6 3.64162E-6 L -0.58559 3.64162E-6 " pathEditMode="relative" rAng="0" ptsTypes="AA">
                                      <p:cBhvr>
                                        <p:cTn id="14" dur="2000" fill="hold"/>
                                        <p:tgtEl>
                                          <p:spTgt spid="6145"/>
                                        </p:tgtEl>
                                        <p:attrNameLst>
                                          <p:attrName>ppt_x</p:attrName>
                                          <p:attrName>ppt_y</p:attrName>
                                        </p:attrNameLst>
                                      </p:cBhvr>
                                      <p:rCtr x="-29288" y="0"/>
                                    </p:animMotion>
                                  </p:childTnLst>
                                </p:cTn>
                              </p:par>
                              <p:par>
                                <p:cTn id="15" presetID="35" presetClass="path" presetSubtype="0" accel="50000" decel="50000" fill="hold" nodeType="withEffect">
                                  <p:stCondLst>
                                    <p:cond delay="0"/>
                                  </p:stCondLst>
                                  <p:childTnLst>
                                    <p:animMotion origin="layout" path="M -2.22222E-6 9.24855E-7 L -0.58055 9.24855E-7 " pathEditMode="relative" rAng="0" ptsTypes="AA">
                                      <p:cBhvr>
                                        <p:cTn id="16" dur="2000" fill="hold"/>
                                        <p:tgtEl>
                                          <p:spTgt spid="6146"/>
                                        </p:tgtEl>
                                        <p:attrNameLst>
                                          <p:attrName>ppt_x</p:attrName>
                                          <p:attrName>ppt_y</p:attrName>
                                        </p:attrNameLst>
                                      </p:cBhvr>
                                      <p:rCtr x="-290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the Solution</a:t>
            </a:r>
            <a:endParaRPr lang="en-US" sz="4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20" y="6021179"/>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90" y="1040538"/>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79"/>
          <a:stretch/>
        </p:blipFill>
        <p:spPr bwMode="auto">
          <a:xfrm>
            <a:off x="2231918" y="5986432"/>
            <a:ext cx="2030275" cy="67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28088" y="2671867"/>
            <a:ext cx="3531031" cy="2308324"/>
          </a:xfrm>
          <a:prstGeom prst="rect">
            <a:avLst/>
          </a:prstGeom>
          <a:noFill/>
        </p:spPr>
        <p:txBody>
          <a:bodyPr wrap="square" rtlCol="0">
            <a:spAutoFit/>
          </a:bodyPr>
          <a:lstStyle/>
          <a:p>
            <a:r>
              <a:rPr lang="en-US" sz="2400" dirty="0" smtClean="0">
                <a:solidFill>
                  <a:srgbClr val="002060"/>
                </a:solidFill>
              </a:rPr>
              <a:t>Does the solution solve the problem?  </a:t>
            </a:r>
          </a:p>
          <a:p>
            <a:endParaRPr lang="en-US" sz="2400" dirty="0" smtClean="0">
              <a:solidFill>
                <a:srgbClr val="002060"/>
              </a:solidFill>
            </a:endParaRPr>
          </a:p>
          <a:p>
            <a:r>
              <a:rPr lang="en-US" sz="2400" dirty="0" smtClean="0">
                <a:solidFill>
                  <a:srgbClr val="002060"/>
                </a:solidFill>
              </a:rPr>
              <a:t>If not, </a:t>
            </a:r>
            <a:r>
              <a:rPr lang="en-US" sz="2400" dirty="0">
                <a:solidFill>
                  <a:srgbClr val="002060"/>
                </a:solidFill>
              </a:rPr>
              <a:t>the designer must return to a previous step of the design process</a:t>
            </a:r>
            <a:r>
              <a:rPr lang="en-US" sz="2400" dirty="0" smtClean="0">
                <a:solidFill>
                  <a:srgbClr val="002060"/>
                </a:solidFill>
              </a:rPr>
              <a:t>.</a:t>
            </a:r>
            <a:endParaRPr lang="en-US" sz="2400" dirty="0">
              <a:solidFill>
                <a:srgbClr val="002060"/>
              </a:solidFill>
            </a:endParaRPr>
          </a:p>
        </p:txBody>
      </p:sp>
      <p:cxnSp>
        <p:nvCxnSpPr>
          <p:cNvPr id="9" name="Straight Arrow Connector 8"/>
          <p:cNvCxnSpPr/>
          <p:nvPr/>
        </p:nvCxnSpPr>
        <p:spPr>
          <a:xfrm flipH="1" flipV="1">
            <a:off x="3334951" y="1295788"/>
            <a:ext cx="30955" cy="4779338"/>
          </a:xfrm>
          <a:prstGeom prst="straightConnector1">
            <a:avLst/>
          </a:prstGeom>
          <a:noFill/>
          <a:ln w="63500" cap="flat" cmpd="sng" algn="ctr">
            <a:solidFill>
              <a:srgbClr val="00339A"/>
            </a:solidFill>
            <a:prstDash val="solid"/>
            <a:tailEnd type="none" w="med" len="lg"/>
          </a:ln>
          <a:effectLst/>
        </p:spPr>
      </p:cxnSp>
      <p:cxnSp>
        <p:nvCxnSpPr>
          <p:cNvPr id="10" name="Straight Arrow Connector 9"/>
          <p:cNvCxnSpPr/>
          <p:nvPr/>
        </p:nvCxnSpPr>
        <p:spPr>
          <a:xfrm flipH="1">
            <a:off x="2142155" y="2633268"/>
            <a:ext cx="1223751" cy="0"/>
          </a:xfrm>
          <a:prstGeom prst="straightConnector1">
            <a:avLst/>
          </a:prstGeom>
          <a:noFill/>
          <a:ln w="63500" cap="flat" cmpd="sng" algn="ctr">
            <a:solidFill>
              <a:srgbClr val="00339A"/>
            </a:solidFill>
            <a:prstDash val="solid"/>
            <a:bevel/>
            <a:tailEnd type="triangle" w="med" len="lg"/>
          </a:ln>
          <a:effectLst/>
        </p:spPr>
      </p:cxnSp>
      <p:cxnSp>
        <p:nvCxnSpPr>
          <p:cNvPr id="13" name="Straight Arrow Connector 12"/>
          <p:cNvCxnSpPr/>
          <p:nvPr/>
        </p:nvCxnSpPr>
        <p:spPr>
          <a:xfrm flipH="1">
            <a:off x="2011875" y="1311198"/>
            <a:ext cx="1354031" cy="0"/>
          </a:xfrm>
          <a:prstGeom prst="straightConnector1">
            <a:avLst/>
          </a:prstGeom>
          <a:noFill/>
          <a:ln w="63500" cap="flat" cmpd="sng" algn="ctr">
            <a:solidFill>
              <a:srgbClr val="00339A"/>
            </a:solidFill>
            <a:prstDash val="solid"/>
            <a:bevel/>
            <a:tailEnd type="triangle" w="med" len="lg"/>
          </a:ln>
          <a:effectLst/>
        </p:spPr>
      </p:cxnSp>
    </p:spTree>
    <p:extLst>
      <p:ext uri="{BB962C8B-B14F-4D97-AF65-F5344CB8AC3E}">
        <p14:creationId xmlns:p14="http://schemas.microsoft.com/office/powerpoint/2010/main" val="10982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482" y="5908649"/>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075" y="4845965"/>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733925" y="5402580"/>
            <a:ext cx="0" cy="868020"/>
          </a:xfrm>
          <a:prstGeom prst="straightConnector1">
            <a:avLst/>
          </a:prstGeom>
          <a:noFill/>
          <a:ln w="63500" cap="flat" cmpd="sng" algn="ctr">
            <a:solidFill>
              <a:sysClr val="windowText" lastClr="000000"/>
            </a:solidFill>
            <a:prstDash val="solid"/>
            <a:miter lim="800000"/>
            <a:tailEnd type="triangle" w="med" len="lg"/>
          </a:ln>
          <a:effectLst/>
        </p:spPr>
      </p:cxnSp>
      <p:sp>
        <p:nvSpPr>
          <p:cNvPr id="13" name="Content Placeholder 2"/>
          <p:cNvSpPr txBox="1">
            <a:spLocks/>
          </p:cNvSpPr>
          <p:nvPr/>
        </p:nvSpPr>
        <p:spPr>
          <a:xfrm>
            <a:off x="4343400" y="1249723"/>
            <a:ext cx="4434068" cy="305098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Arial" charset="0"/>
              </a:rPr>
              <a:t>Document the project</a:t>
            </a:r>
          </a:p>
          <a:p>
            <a:pPr lvl="1"/>
            <a:r>
              <a:rPr lang="en-US" sz="2400" i="1" dirty="0">
                <a:solidFill>
                  <a:srgbClr val="C00000"/>
                </a:solidFill>
                <a:latin typeface="Arial" charset="0"/>
              </a:rPr>
              <a:t>Project </a:t>
            </a:r>
            <a:r>
              <a:rPr lang="en-US" sz="2400" i="1" dirty="0" smtClean="0">
                <a:solidFill>
                  <a:srgbClr val="C00000"/>
                </a:solidFill>
                <a:latin typeface="Arial" charset="0"/>
              </a:rPr>
              <a:t>Portfolio</a:t>
            </a:r>
            <a:endParaRPr lang="en-US" sz="2400" i="1" dirty="0" smtClean="0">
              <a:latin typeface="Arial" charset="0"/>
            </a:endParaRPr>
          </a:p>
          <a:p>
            <a:r>
              <a:rPr lang="en-US" dirty="0" smtClean="0">
                <a:latin typeface="Arial" charset="0"/>
              </a:rPr>
              <a:t>Communicate the project</a:t>
            </a:r>
          </a:p>
          <a:p>
            <a:pPr lvl="1"/>
            <a:r>
              <a:rPr lang="en-US" sz="2400" i="1" dirty="0" smtClean="0">
                <a:solidFill>
                  <a:srgbClr val="C00000"/>
                </a:solidFill>
                <a:latin typeface="Arial" charset="0"/>
              </a:rPr>
              <a:t>Formal Presentation</a:t>
            </a:r>
          </a:p>
        </p:txBody>
      </p:sp>
      <p:sp>
        <p:nvSpPr>
          <p:cNvPr id="14" name="Title 1"/>
          <p:cNvSpPr txBox="1">
            <a:spLocks/>
          </p:cNvSpPr>
          <p:nvPr/>
        </p:nvSpPr>
        <p:spPr bwMode="auto">
          <a:xfrm>
            <a:off x="4189375" y="156737"/>
            <a:ext cx="4964349" cy="1099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Present the Solution</a:t>
            </a:r>
            <a:endParaRPr lang="en-US" sz="4000" dirty="0"/>
          </a:p>
        </p:txBody>
      </p:sp>
      <p:sp>
        <p:nvSpPr>
          <p:cNvPr id="15" name="Rectangle 14"/>
          <p:cNvSpPr/>
          <p:nvPr/>
        </p:nvSpPr>
        <p:spPr>
          <a:xfrm>
            <a:off x="4021454" y="4876961"/>
            <a:ext cx="1409701" cy="61334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3838595" y="5522240"/>
            <a:ext cx="0" cy="474700"/>
          </a:xfrm>
          <a:prstGeom prst="straightConnector1">
            <a:avLst/>
          </a:prstGeom>
          <a:noFill/>
          <a:ln w="57150" cap="flat" cmpd="sng" algn="ctr">
            <a:solidFill>
              <a:schemeClr val="tx1"/>
            </a:solidFill>
            <a:prstDash val="solid"/>
            <a:tailEnd type="none" w="med" len="lg"/>
          </a:ln>
          <a:effectLst/>
        </p:spPr>
      </p:cxnSp>
    </p:spTree>
    <p:extLst>
      <p:ext uri="{BB962C8B-B14F-4D97-AF65-F5344CB8AC3E}">
        <p14:creationId xmlns:p14="http://schemas.microsoft.com/office/powerpoint/2010/main" val="23632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down)">
                                      <p:cBhvr>
                                        <p:cTn id="11" dur="500"/>
                                        <p:tgtEl>
                                          <p:spTgt spid="717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130"/>
          <a:stretch/>
        </p:blipFill>
        <p:spPr bwMode="auto">
          <a:xfrm>
            <a:off x="4178355" y="275449"/>
            <a:ext cx="4892909" cy="658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74638"/>
            <a:ext cx="8229600" cy="715962"/>
          </a:xfrm>
        </p:spPr>
        <p:txBody>
          <a:bodyPr/>
          <a:lstStyle/>
          <a:p>
            <a:r>
              <a:rPr lang="en-US" dirty="0" smtClean="0"/>
              <a:t>Design Process</a:t>
            </a:r>
            <a:endParaRPr lang="en-US" dirty="0"/>
          </a:p>
        </p:txBody>
      </p:sp>
      <p:sp>
        <p:nvSpPr>
          <p:cNvPr id="5" name="Curved Right Arrow 4"/>
          <p:cNvSpPr/>
          <p:nvPr/>
        </p:nvSpPr>
        <p:spPr>
          <a:xfrm flipH="1" flipV="1">
            <a:off x="6400800" y="381000"/>
            <a:ext cx="914400" cy="113783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urved Right Arrow 5"/>
          <p:cNvSpPr/>
          <p:nvPr/>
        </p:nvSpPr>
        <p:spPr>
          <a:xfrm flipH="1" flipV="1">
            <a:off x="6475425" y="1857373"/>
            <a:ext cx="914400" cy="246665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p:cNvSpPr/>
          <p:nvPr/>
        </p:nvSpPr>
        <p:spPr>
          <a:xfrm flipH="1" flipV="1">
            <a:off x="6295320" y="412829"/>
            <a:ext cx="914400" cy="3911197"/>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urved Right Arrow 7"/>
          <p:cNvSpPr/>
          <p:nvPr/>
        </p:nvSpPr>
        <p:spPr>
          <a:xfrm flipH="1" flipV="1">
            <a:off x="6599860" y="412829"/>
            <a:ext cx="914400" cy="533074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Right Arrow 8"/>
          <p:cNvSpPr/>
          <p:nvPr/>
        </p:nvSpPr>
        <p:spPr>
          <a:xfrm flipH="1" flipV="1">
            <a:off x="6454643" y="1857373"/>
            <a:ext cx="914400" cy="386112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Right Arrow 9"/>
          <p:cNvSpPr/>
          <p:nvPr/>
        </p:nvSpPr>
        <p:spPr>
          <a:xfrm flipH="1" flipV="1">
            <a:off x="7467600" y="412829"/>
            <a:ext cx="914400" cy="2665371"/>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Right Arrow 10"/>
          <p:cNvSpPr/>
          <p:nvPr/>
        </p:nvSpPr>
        <p:spPr>
          <a:xfrm flipH="1" flipV="1">
            <a:off x="7374038" y="2057397"/>
            <a:ext cx="457200" cy="93670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Right Arrow 11"/>
          <p:cNvSpPr/>
          <p:nvPr/>
        </p:nvSpPr>
        <p:spPr>
          <a:xfrm flipH="1" flipV="1">
            <a:off x="7145438" y="412828"/>
            <a:ext cx="914400" cy="600346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urved Right Arrow 12"/>
          <p:cNvSpPr/>
          <p:nvPr/>
        </p:nvSpPr>
        <p:spPr>
          <a:xfrm flipH="1" flipV="1">
            <a:off x="6940950" y="1857373"/>
            <a:ext cx="914400" cy="455892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p:cNvSpPr>
            <a:spLocks noGrp="1"/>
          </p:cNvSpPr>
          <p:nvPr>
            <p:ph idx="1"/>
          </p:nvPr>
        </p:nvSpPr>
        <p:spPr>
          <a:xfrm>
            <a:off x="381000" y="1295401"/>
            <a:ext cx="3797355" cy="2661743"/>
          </a:xfrm>
        </p:spPr>
        <p:txBody>
          <a:bodyPr/>
          <a:lstStyle/>
          <a:p>
            <a:r>
              <a:rPr lang="en-US" dirty="0" smtClean="0">
                <a:solidFill>
                  <a:srgbClr val="002060"/>
                </a:solidFill>
              </a:rPr>
              <a:t>Iterative</a:t>
            </a:r>
          </a:p>
          <a:p>
            <a:pPr lvl="1"/>
            <a:r>
              <a:rPr lang="en-US" sz="2400" dirty="0"/>
              <a:t>a process that repeats a series of steps over and over until the desired outcome is obtained</a:t>
            </a:r>
            <a:endParaRPr lang="en-US" sz="2400" dirty="0" smtClean="0">
              <a:solidFill>
                <a:srgbClr val="002060"/>
              </a:solidFill>
            </a:endParaRPr>
          </a:p>
          <a:p>
            <a:pPr lvl="1"/>
            <a:endParaRPr lang="en-US" dirty="0" smtClean="0">
              <a:solidFill>
                <a:srgbClr val="002060"/>
              </a:solidFill>
            </a:endParaRPr>
          </a:p>
          <a:p>
            <a:pPr marL="0" indent="0">
              <a:buNone/>
            </a:pPr>
            <a:endParaRPr lang="en-US" dirty="0" smtClean="0"/>
          </a:p>
        </p:txBody>
      </p:sp>
    </p:spTree>
    <p:extLst>
      <p:ext uri="{BB962C8B-B14F-4D97-AF65-F5344CB8AC3E}">
        <p14:creationId xmlns:p14="http://schemas.microsoft.com/office/powerpoint/2010/main" val="19409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1000"/>
                            </p:stCondLst>
                            <p:childTnLst>
                              <p:par>
                                <p:cTn id="21" presetID="22" presetClass="entr" presetSubtype="4"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000"/>
                            </p:stCondLst>
                            <p:childTnLst>
                              <p:par>
                                <p:cTn id="25" presetID="22" presetClass="entr" presetSubtype="4"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4000"/>
                            </p:stCondLst>
                            <p:childTnLst>
                              <p:par>
                                <p:cTn id="33" presetID="22" presetClass="entr" presetSubtype="4"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0"/>
                            </p:stCondLst>
                            <p:childTnLst>
                              <p:par>
                                <p:cTn id="37" presetID="22" presetClass="entr" presetSubtype="4" fill="hold" grpId="0"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000"/>
                            </p:stCondLst>
                            <p:childTnLst>
                              <p:par>
                                <p:cTn id="41" presetID="22" presetClass="entr" presetSubtype="4" fill="hold" grpId="0"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7000"/>
                            </p:stCondLst>
                            <p:childTnLst>
                              <p:par>
                                <p:cTn id="45" presetID="22" presetClass="entr" presetSubtype="4" fill="hold" grpId="0" nodeType="afterEffect">
                                  <p:stCondLst>
                                    <p:cond delay="50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8000"/>
                            </p:stCondLst>
                            <p:childTnLst>
                              <p:par>
                                <p:cTn id="49" presetID="22" presetClass="entr" presetSubtype="4" fill="hold" grpId="0" nodeType="after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par>
                          <p:cTn id="52" fill="hold">
                            <p:stCondLst>
                              <p:cond delay="9000"/>
                            </p:stCondLst>
                            <p:childTnLst>
                              <p:par>
                                <p:cTn id="53" presetID="28" presetClass="emph" presetSubtype="0" fill="hold" grpId="1" nodeType="afterEffect">
                                  <p:stCondLst>
                                    <p:cond delay="0"/>
                                  </p:stCondLst>
                                  <p:iterate type="lt">
                                    <p:tmPct val="10000"/>
                                  </p:iterate>
                                  <p:childTnLst>
                                    <p:animClr clrSpc="rgb" dir="cw">
                                      <p:cBhvr override="childStyle">
                                        <p:cTn id="54" dur="500" fill="hold"/>
                                        <p:tgtEl>
                                          <p:spTgt spid="3">
                                            <p:txEl>
                                              <p:pRg st="0" end="0"/>
                                            </p:txEl>
                                          </p:spTgt>
                                        </p:tgtEl>
                                        <p:attrNameLst>
                                          <p:attrName>style.color</p:attrName>
                                        </p:attrNameLst>
                                      </p:cBhvr>
                                      <p:to>
                                        <a:srgbClr val="008000"/>
                                      </p:to>
                                    </p:animClr>
                                    <p:animClr clrSpc="rgb" dir="cw">
                                      <p:cBhvr>
                                        <p:cTn id="55" dur="500" fill="hold"/>
                                        <p:tgtEl>
                                          <p:spTgt spid="3">
                                            <p:txEl>
                                              <p:pRg st="0" end="0"/>
                                            </p:txEl>
                                          </p:spTgt>
                                        </p:tgtEl>
                                        <p:attrNameLst>
                                          <p:attrName>fillcolor</p:attrName>
                                        </p:attrNameLst>
                                      </p:cBhvr>
                                      <p:to>
                                        <a:srgbClr val="008000"/>
                                      </p:to>
                                    </p:animClr>
                                    <p:set>
                                      <p:cBhvr>
                                        <p:cTn id="56" dur="500" fill="hold"/>
                                        <p:tgtEl>
                                          <p:spTgt spid="3">
                                            <p:txEl>
                                              <p:pRg st="0" end="0"/>
                                            </p:txEl>
                                          </p:spTgt>
                                        </p:tgtEl>
                                        <p:attrNameLst>
                                          <p:attrName>fill.type</p:attrName>
                                        </p:attrNameLst>
                                      </p:cBhvr>
                                      <p:to>
                                        <p:strVal val="solid"/>
                                      </p:to>
                                    </p:set>
                                    <p:anim to="1.5" calcmode="lin" valueType="num">
                                      <p:cBhvr override="childStyle">
                                        <p:cTn id="57" dur="500" fill="hold"/>
                                        <p:tgtEl>
                                          <p:spTgt spid="3">
                                            <p:txEl>
                                              <p:pRg st="0" end="0"/>
                                            </p:txEl>
                                          </p:spTgt>
                                        </p:tgtEl>
                                        <p:attrNameLst>
                                          <p:attrName>style.fontSize</p:attrName>
                                        </p:attrNameLst>
                                      </p:cBhvr>
                                    </p:anim>
                                  </p:childTnLst>
                                </p:cTn>
                              </p:par>
                              <p:par>
                                <p:cTn id="58" presetID="28" presetClass="emph" presetSubtype="0" fill="hold" grpId="1" nodeType="withEffect">
                                  <p:stCondLst>
                                    <p:cond delay="0"/>
                                  </p:stCondLst>
                                  <p:iterate type="lt">
                                    <p:tmPct val="10000"/>
                                  </p:iterate>
                                  <p:childTnLst>
                                    <p:animClr clrSpc="rgb" dir="cw">
                                      <p:cBhvr override="childStyle">
                                        <p:cTn id="59" dur="500" fill="hold"/>
                                        <p:tgtEl>
                                          <p:spTgt spid="3">
                                            <p:txEl>
                                              <p:pRg st="1" end="1"/>
                                            </p:txEl>
                                          </p:spTgt>
                                        </p:tgtEl>
                                        <p:attrNameLst>
                                          <p:attrName>style.color</p:attrName>
                                        </p:attrNameLst>
                                      </p:cBhvr>
                                      <p:to>
                                        <a:srgbClr val="008000"/>
                                      </p:to>
                                    </p:animClr>
                                    <p:animClr clrSpc="rgb" dir="cw">
                                      <p:cBhvr>
                                        <p:cTn id="60" dur="500" fill="hold"/>
                                        <p:tgtEl>
                                          <p:spTgt spid="3">
                                            <p:txEl>
                                              <p:pRg st="1" end="1"/>
                                            </p:txEl>
                                          </p:spTgt>
                                        </p:tgtEl>
                                        <p:attrNameLst>
                                          <p:attrName>fillcolor</p:attrName>
                                        </p:attrNameLst>
                                      </p:cBhvr>
                                      <p:to>
                                        <a:srgbClr val="008000"/>
                                      </p:to>
                                    </p:animClr>
                                    <p:set>
                                      <p:cBhvr>
                                        <p:cTn id="61" dur="500" fill="hold"/>
                                        <p:tgtEl>
                                          <p:spTgt spid="3">
                                            <p:txEl>
                                              <p:pRg st="1" end="1"/>
                                            </p:txEl>
                                          </p:spTgt>
                                        </p:tgtEl>
                                        <p:attrNameLst>
                                          <p:attrName>fill.type</p:attrName>
                                        </p:attrNameLst>
                                      </p:cBhvr>
                                      <p:to>
                                        <p:strVal val="solid"/>
                                      </p:to>
                                    </p:set>
                                    <p:anim to="1.5" calcmode="lin" valueType="num">
                                      <p:cBhvr override="childStyle">
                                        <p:cTn id="62" dur="500" fill="hold"/>
                                        <p:tgtEl>
                                          <p:spTgt spid="3">
                                            <p:txEl>
                                              <p:pRg st="1" end="1"/>
                                            </p:txEl>
                                          </p:spTgt>
                                        </p:tgtEl>
                                        <p:attrNameLst>
                                          <p:attrName>style.fontSize</p:attrName>
                                        </p:attrNameLst>
                                      </p:cBhvr>
                                    </p:anim>
                                  </p:childTnLst>
                                </p:cTn>
                              </p:par>
                            </p:childTnLst>
                          </p:cTn>
                        </p:par>
                        <p:par>
                          <p:cTn id="63" fill="hold">
                            <p:stCondLst>
                              <p:cond delay="13250"/>
                            </p:stCondLst>
                            <p:childTnLst>
                              <p:par>
                                <p:cTn id="64" presetID="16" presetClass="emph" presetSubtype="0" fill="hold" grpId="2" nodeType="afterEffect">
                                  <p:stCondLst>
                                    <p:cond delay="1000"/>
                                  </p:stCondLst>
                                  <p:iterate type="lt">
                                    <p:tmPct val="4000"/>
                                  </p:iterate>
                                  <p:childTnLst>
                                    <p:set>
                                      <p:cBhvr override="childStyle">
                                        <p:cTn id="65" dur="500" fill="hold"/>
                                        <p:tgtEl>
                                          <p:spTgt spid="3">
                                            <p:txEl>
                                              <p:pRg st="0" end="0"/>
                                            </p:txEl>
                                          </p:spTgt>
                                        </p:tgtEl>
                                        <p:attrNameLst>
                                          <p:attrName>style.color</p:attrName>
                                        </p:attrNameLst>
                                      </p:cBhvr>
                                      <p:to>
                                        <p:clrVal>
                                          <a:schemeClr val="tx1"/>
                                        </p:clrVal>
                                      </p:to>
                                    </p:set>
                                    <p:set>
                                      <p:cBhvr>
                                        <p:cTn id="66" dur="500" fill="hold"/>
                                        <p:tgtEl>
                                          <p:spTgt spid="3">
                                            <p:txEl>
                                              <p:pRg st="0" end="0"/>
                                            </p:txEl>
                                          </p:spTgt>
                                        </p:tgtEl>
                                        <p:attrNameLst>
                                          <p:attrName>fillcolor</p:attrName>
                                        </p:attrNameLst>
                                      </p:cBhvr>
                                      <p:to>
                                        <p:clrVal>
                                          <a:schemeClr val="tx1"/>
                                        </p:clrVal>
                                      </p:to>
                                    </p:set>
                                    <p:set>
                                      <p:cBhvr>
                                        <p:cTn id="67" dur="500" fill="hold"/>
                                        <p:tgtEl>
                                          <p:spTgt spid="3">
                                            <p:txEl>
                                              <p:pRg st="0" end="0"/>
                                            </p:txEl>
                                          </p:spTgt>
                                        </p:tgtEl>
                                        <p:attrNameLst>
                                          <p:attrName>fill.type</p:attrName>
                                        </p:attrNameLst>
                                      </p:cBhvr>
                                      <p:to>
                                        <p:strVal val="solid"/>
                                      </p:to>
                                    </p:set>
                                  </p:childTnLst>
                                </p:cTn>
                              </p:par>
                              <p:par>
                                <p:cTn id="68" presetID="16" presetClass="emph" presetSubtype="0" fill="hold" grpId="2" nodeType="withEffect">
                                  <p:stCondLst>
                                    <p:cond delay="1000"/>
                                  </p:stCondLst>
                                  <p:iterate type="lt">
                                    <p:tmPct val="4000"/>
                                  </p:iterate>
                                  <p:childTnLst>
                                    <p:set>
                                      <p:cBhvr override="childStyle">
                                        <p:cTn id="69" dur="500" fill="hold"/>
                                        <p:tgtEl>
                                          <p:spTgt spid="3">
                                            <p:txEl>
                                              <p:pRg st="1" end="1"/>
                                            </p:txEl>
                                          </p:spTgt>
                                        </p:tgtEl>
                                        <p:attrNameLst>
                                          <p:attrName>style.color</p:attrName>
                                        </p:attrNameLst>
                                      </p:cBhvr>
                                      <p:to>
                                        <p:clrVal>
                                          <a:schemeClr val="tx1"/>
                                        </p:clrVal>
                                      </p:to>
                                    </p:set>
                                    <p:set>
                                      <p:cBhvr>
                                        <p:cTn id="70" dur="500" fill="hold"/>
                                        <p:tgtEl>
                                          <p:spTgt spid="3">
                                            <p:txEl>
                                              <p:pRg st="1" end="1"/>
                                            </p:txEl>
                                          </p:spTgt>
                                        </p:tgtEl>
                                        <p:attrNameLst>
                                          <p:attrName>fillcolor</p:attrName>
                                        </p:attrNameLst>
                                      </p:cBhvr>
                                      <p:to>
                                        <p:clrVal>
                                          <a:schemeClr val="tx1"/>
                                        </p:clrVal>
                                      </p:to>
                                    </p:set>
                                    <p:set>
                                      <p:cBhvr>
                                        <p:cTn id="7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 grpId="0" build="p"/>
      <p:bldP spid="3" grpId="1" build="p"/>
      <p:bldP spid="3" grpId="2"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5623" y="2024690"/>
            <a:ext cx="3164499" cy="1938992"/>
          </a:xfrm>
          <a:prstGeom prst="rect">
            <a:avLst/>
          </a:prstGeom>
          <a:noFill/>
        </p:spPr>
        <p:txBody>
          <a:bodyPr wrap="square" rtlCol="0">
            <a:spAutoFit/>
          </a:bodyPr>
          <a:lstStyle/>
          <a:p>
            <a:r>
              <a:rPr lang="en-US" sz="2400" dirty="0" smtClean="0">
                <a:solidFill>
                  <a:srgbClr val="002060"/>
                </a:solidFill>
              </a:rPr>
              <a:t>Product improvement or redesign will require the designer to repeat the design process.</a:t>
            </a:r>
            <a:endParaRPr lang="en-US" sz="2400" dirty="0">
              <a:solidFill>
                <a:srgbClr val="002060"/>
              </a:solidFill>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482" y="5908649"/>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075" y="4845965"/>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733925" y="5402580"/>
            <a:ext cx="0" cy="868020"/>
          </a:xfrm>
          <a:prstGeom prst="straightConnector1">
            <a:avLst/>
          </a:prstGeom>
          <a:noFill/>
          <a:ln w="63500" cap="flat" cmpd="sng" algn="ctr">
            <a:solidFill>
              <a:sysClr val="windowText" lastClr="000000"/>
            </a:solidFill>
            <a:prstDash val="solid"/>
            <a:miter lim="800000"/>
            <a:tailEnd type="triangle" w="med" len="lg"/>
          </a:ln>
          <a:effectLst/>
        </p:spPr>
      </p:cxnSp>
      <p:sp>
        <p:nvSpPr>
          <p:cNvPr id="14" name="Title 1"/>
          <p:cNvSpPr txBox="1">
            <a:spLocks/>
          </p:cNvSpPr>
          <p:nvPr/>
        </p:nvSpPr>
        <p:spPr bwMode="auto">
          <a:xfrm>
            <a:off x="4861945" y="149807"/>
            <a:ext cx="4724400" cy="1099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A Design Process</a:t>
            </a:r>
            <a:endParaRPr lang="en-US" sz="4000" dirty="0"/>
          </a:p>
        </p:txBody>
      </p:sp>
      <p:sp>
        <p:nvSpPr>
          <p:cNvPr id="15" name="Rectangle 14"/>
          <p:cNvSpPr/>
          <p:nvPr/>
        </p:nvSpPr>
        <p:spPr>
          <a:xfrm>
            <a:off x="4021454" y="4876961"/>
            <a:ext cx="1409701" cy="61334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3838595" y="5522240"/>
            <a:ext cx="0" cy="474700"/>
          </a:xfrm>
          <a:prstGeom prst="straightConnector1">
            <a:avLst/>
          </a:prstGeom>
          <a:noFill/>
          <a:ln w="57150" cap="flat" cmpd="sng" algn="ctr">
            <a:solidFill>
              <a:schemeClr val="tx1"/>
            </a:solidFill>
            <a:prstDash val="solid"/>
            <a:tailEnd type="none" w="med" len="lg"/>
          </a:ln>
          <a:effectLst/>
        </p:spPr>
      </p:cxnSp>
      <p:cxnSp>
        <p:nvCxnSpPr>
          <p:cNvPr id="11" name="Straight Arrow Connector 10"/>
          <p:cNvCxnSpPr/>
          <p:nvPr/>
        </p:nvCxnSpPr>
        <p:spPr>
          <a:xfrm flipV="1">
            <a:off x="4753729" y="3380266"/>
            <a:ext cx="0" cy="1496695"/>
          </a:xfrm>
          <a:prstGeom prst="straightConnector1">
            <a:avLst/>
          </a:prstGeom>
          <a:noFill/>
          <a:ln w="63500" cap="flat" cmpd="sng" algn="ctr">
            <a:solidFill>
              <a:schemeClr val="bg1">
                <a:lumMod val="75000"/>
              </a:schemeClr>
            </a:solidFill>
            <a:prstDash val="dash"/>
            <a:tailEnd type="triangle" w="med" len="lg"/>
          </a:ln>
          <a:effectLst/>
        </p:spPr>
      </p:cxnSp>
      <p:cxnSp>
        <p:nvCxnSpPr>
          <p:cNvPr id="12" name="Straight Arrow Connector 11"/>
          <p:cNvCxnSpPr/>
          <p:nvPr/>
        </p:nvCxnSpPr>
        <p:spPr>
          <a:xfrm flipH="1" flipV="1">
            <a:off x="4707096" y="493621"/>
            <a:ext cx="33913" cy="2136710"/>
          </a:xfrm>
          <a:prstGeom prst="straightConnector1">
            <a:avLst/>
          </a:prstGeom>
          <a:noFill/>
          <a:ln w="63500" cap="flat" cmpd="sng" algn="ctr">
            <a:solidFill>
              <a:schemeClr val="bg1">
                <a:lumMod val="75000"/>
              </a:schemeClr>
            </a:solidFill>
            <a:prstDash val="dash"/>
            <a:tailEnd type="none" w="med" len="lg"/>
          </a:ln>
          <a:effectLst/>
        </p:spPr>
      </p:cxnSp>
      <p:sp>
        <p:nvSpPr>
          <p:cNvPr id="17" name="Oval 16"/>
          <p:cNvSpPr/>
          <p:nvPr/>
        </p:nvSpPr>
        <p:spPr>
          <a:xfrm>
            <a:off x="4117340" y="2630331"/>
            <a:ext cx="1247775" cy="727710"/>
          </a:xfrm>
          <a:prstGeom prst="ellipse">
            <a:avLst/>
          </a:prstGeom>
          <a:solidFill>
            <a:srgbClr val="FFFFCC"/>
          </a:solidFill>
          <a:ln w="38100" cap="flat" cmpd="sng" algn="ctr">
            <a:solidFill>
              <a:schemeClr val="bg1">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8" name="Straight Arrow Connector 17"/>
          <p:cNvCxnSpPr/>
          <p:nvPr/>
        </p:nvCxnSpPr>
        <p:spPr>
          <a:xfrm flipH="1" flipV="1">
            <a:off x="3792855" y="487590"/>
            <a:ext cx="933449" cy="12064"/>
          </a:xfrm>
          <a:prstGeom prst="straightConnector1">
            <a:avLst/>
          </a:prstGeom>
          <a:noFill/>
          <a:ln w="63500" cap="flat" cmpd="sng" algn="ctr">
            <a:solidFill>
              <a:schemeClr val="bg1">
                <a:lumMod val="75000"/>
              </a:schemeClr>
            </a:solidFill>
            <a:prstDash val="dash"/>
            <a:tailEnd type="triangle" w="med" len="lg"/>
          </a:ln>
          <a:effectLst/>
        </p:spPr>
      </p:cxnSp>
      <p:sp>
        <p:nvSpPr>
          <p:cNvPr id="19" name="Text Box 72"/>
          <p:cNvSpPr txBox="1"/>
          <p:nvPr/>
        </p:nvSpPr>
        <p:spPr>
          <a:xfrm>
            <a:off x="3984941" y="2741529"/>
            <a:ext cx="1482725" cy="77724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300" b="1" dirty="0">
                <a:solidFill>
                  <a:srgbClr val="A6A6A6"/>
                </a:solidFill>
                <a:effectLst/>
                <a:latin typeface="Arial"/>
                <a:ea typeface="Calibri"/>
                <a:cs typeface="Times New Roman"/>
              </a:rPr>
              <a:t>Product Innovation </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4809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par>
                                <p:cTn id="20" presetID="10"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Image Resources</a:t>
            </a:r>
            <a:endParaRPr lang="en-US" sz="4000" dirty="0"/>
          </a:p>
        </p:txBody>
      </p:sp>
      <p:sp>
        <p:nvSpPr>
          <p:cNvPr id="3" name="Content Placeholder 2"/>
          <p:cNvSpPr>
            <a:spLocks noGrp="1"/>
          </p:cNvSpPr>
          <p:nvPr>
            <p:ph idx="4294967295"/>
          </p:nvPr>
        </p:nvSpPr>
        <p:spPr>
          <a:xfrm>
            <a:off x="457200" y="1219200"/>
            <a:ext cx="8229600" cy="4525963"/>
          </a:xfrm>
        </p:spPr>
        <p:txBody>
          <a:bodyPr/>
          <a:lstStyle/>
          <a:p>
            <a:pPr marL="685800" indent="-228600">
              <a:buNone/>
            </a:pPr>
            <a:r>
              <a:rPr lang="en-US" sz="2000" dirty="0" smtClean="0"/>
              <a:t>National Aeronautics and Space Administration (NASA). (n.d.). </a:t>
            </a:r>
            <a:r>
              <a:rPr lang="en-US" sz="2000" i="1" dirty="0" smtClean="0"/>
              <a:t>NASA image exchange. </a:t>
            </a:r>
            <a:r>
              <a:rPr lang="en-US" sz="2000" dirty="0" smtClean="0"/>
              <a:t>Retrieved from http://nix.nasa.gov/.</a:t>
            </a:r>
          </a:p>
          <a:p>
            <a:pPr>
              <a:buNone/>
            </a:pPr>
            <a:endParaRPr lang="en-US" sz="2400" dirty="0" smtClean="0"/>
          </a:p>
        </p:txBody>
      </p:sp>
    </p:spTree>
    <p:extLst>
      <p:ext uri="{BB962C8B-B14F-4D97-AF65-F5344CB8AC3E}">
        <p14:creationId xmlns:p14="http://schemas.microsoft.com/office/powerpoint/2010/main" val="9954558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10000" contrast="20000"/>
          </a:blip>
          <a:srcRect b="37277"/>
          <a:stretch>
            <a:fillRect/>
          </a:stretch>
        </p:blipFill>
        <p:spPr bwMode="auto">
          <a:xfrm>
            <a:off x="1533525" y="1447800"/>
            <a:ext cx="5705475" cy="5410200"/>
          </a:xfrm>
          <a:prstGeom prst="rect">
            <a:avLst/>
          </a:prstGeom>
          <a:noFill/>
          <a:ln w="9525">
            <a:noFill/>
            <a:miter lim="800000"/>
            <a:headEnd/>
            <a:tailEnd/>
          </a:ln>
          <a:effectLst/>
        </p:spPr>
      </p:pic>
      <p:sp>
        <p:nvSpPr>
          <p:cNvPr id="5" name="Title 4"/>
          <p:cNvSpPr>
            <a:spLocks noGrp="1"/>
          </p:cNvSpPr>
          <p:nvPr>
            <p:ph type="title"/>
          </p:nvPr>
        </p:nvSpPr>
        <p:spPr>
          <a:xfrm>
            <a:off x="457200" y="0"/>
            <a:ext cx="8229600" cy="1143000"/>
          </a:xfrm>
        </p:spPr>
        <p:txBody>
          <a:bodyPr>
            <a:normAutofit/>
          </a:bodyPr>
          <a:lstStyle/>
          <a:p>
            <a:pPr algn="l"/>
            <a:r>
              <a:rPr lang="en-US" sz="4000" dirty="0" smtClean="0">
                <a:solidFill>
                  <a:srgbClr val="00386B"/>
                </a:solidFill>
              </a:rPr>
              <a:t>What Is Design?</a:t>
            </a:r>
            <a:endParaRPr lang="en-US" sz="4000" dirty="0">
              <a:solidFill>
                <a:srgbClr val="00386B"/>
              </a:solidFill>
            </a:endParaRPr>
          </a:p>
        </p:txBody>
      </p:sp>
      <p:sp>
        <p:nvSpPr>
          <p:cNvPr id="6" name="Content Placeholder 5"/>
          <p:cNvSpPr>
            <a:spLocks noGrp="1"/>
          </p:cNvSpPr>
          <p:nvPr>
            <p:ph idx="4294967295"/>
          </p:nvPr>
        </p:nvSpPr>
        <p:spPr>
          <a:xfrm>
            <a:off x="381000" y="1633538"/>
            <a:ext cx="2819400" cy="4310062"/>
          </a:xfrm>
          <a:prstGeom prst="rect">
            <a:avLst/>
          </a:prstGeom>
        </p:spPr>
        <p:txBody>
          <a:bodyPr/>
          <a:lstStyle/>
          <a:p>
            <a:pPr marL="0" indent="0">
              <a:buNone/>
            </a:pPr>
            <a:r>
              <a:rPr lang="en-US" sz="2800" dirty="0" smtClean="0">
                <a:latin typeface="+mj-lt"/>
              </a:rPr>
              <a:t>The word “</a:t>
            </a:r>
            <a:r>
              <a:rPr lang="en-US" sz="2800" i="1" dirty="0" smtClean="0">
                <a:solidFill>
                  <a:srgbClr val="A50021"/>
                </a:solidFill>
                <a:latin typeface="+mj-lt"/>
              </a:rPr>
              <a:t>design</a:t>
            </a:r>
            <a:r>
              <a:rPr lang="en-US" sz="2800" dirty="0" smtClean="0">
                <a:latin typeface="+mj-lt"/>
              </a:rPr>
              <a:t>” is often used as a generic term that refers to anything that was made by a conscious human effort.</a:t>
            </a:r>
          </a:p>
        </p:txBody>
      </p:sp>
      <p:sp>
        <p:nvSpPr>
          <p:cNvPr id="8" name="Rectangle 7"/>
          <p:cNvSpPr/>
          <p:nvPr/>
        </p:nvSpPr>
        <p:spPr>
          <a:xfrm>
            <a:off x="5715000" y="1613118"/>
            <a:ext cx="3200400" cy="2246769"/>
          </a:xfrm>
          <a:prstGeom prst="rect">
            <a:avLst/>
          </a:prstGeom>
        </p:spPr>
        <p:txBody>
          <a:bodyPr wrap="square">
            <a:spAutoFit/>
          </a:bodyPr>
          <a:lstStyle/>
          <a:p>
            <a:r>
              <a:rPr lang="en-US" sz="2800" i="1" kern="0" dirty="0" smtClean="0">
                <a:solidFill>
                  <a:srgbClr val="A50021"/>
                </a:solidFill>
                <a:latin typeface="+mj-lt"/>
                <a:cs typeface="Arial" charset="0"/>
              </a:rPr>
              <a:t>Design</a:t>
            </a:r>
            <a:r>
              <a:rPr lang="en-US" sz="2800" kern="0" dirty="0" smtClean="0">
                <a:solidFill>
                  <a:srgbClr val="000000"/>
                </a:solidFill>
                <a:latin typeface="+mj-lt"/>
                <a:cs typeface="Arial" charset="0"/>
              </a:rPr>
              <a:t> is also a process that is used to systematically solve problems.</a:t>
            </a:r>
            <a:endParaRPr lang="en-US" dirty="0">
              <a:latin typeface="+mj-lt"/>
            </a:endParaRPr>
          </a:p>
        </p:txBody>
      </p:sp>
    </p:spTree>
    <p:extLst>
      <p:ext uri="{BB962C8B-B14F-4D97-AF65-F5344CB8AC3E}">
        <p14:creationId xmlns:p14="http://schemas.microsoft.com/office/powerpoint/2010/main" val="1528392401"/>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pPr algn="l"/>
            <a:r>
              <a:rPr lang="en-US" sz="4000" dirty="0" smtClean="0">
                <a:solidFill>
                  <a:srgbClr val="00386B"/>
                </a:solidFill>
              </a:rPr>
              <a:t>What Is a Design Process?</a:t>
            </a:r>
            <a:endParaRPr lang="en-US" sz="4000" dirty="0">
              <a:solidFill>
                <a:srgbClr val="00386B"/>
              </a:solidFill>
            </a:endParaRPr>
          </a:p>
        </p:txBody>
      </p:sp>
      <p:sp>
        <p:nvSpPr>
          <p:cNvPr id="6" name="Content Placeholder 5"/>
          <p:cNvSpPr>
            <a:spLocks noGrp="1"/>
          </p:cNvSpPr>
          <p:nvPr>
            <p:ph idx="4294967295"/>
          </p:nvPr>
        </p:nvSpPr>
        <p:spPr>
          <a:xfrm>
            <a:off x="4038600" y="1676400"/>
            <a:ext cx="5105400" cy="5638800"/>
          </a:xfrm>
          <a:prstGeom prst="rect">
            <a:avLst/>
          </a:prstGeom>
        </p:spPr>
        <p:txBody>
          <a:bodyPr/>
          <a:lstStyle/>
          <a:p>
            <a:pPr marL="0" indent="0">
              <a:buNone/>
            </a:pPr>
            <a:r>
              <a:rPr lang="en-US" sz="2400" i="1" dirty="0" smtClean="0">
                <a:latin typeface="+mj-lt"/>
              </a:rPr>
              <a:t>A</a:t>
            </a:r>
            <a:r>
              <a:rPr lang="en-US" sz="2400" i="1" dirty="0" smtClean="0">
                <a:solidFill>
                  <a:srgbClr val="C41230"/>
                </a:solidFill>
                <a:latin typeface="+mj-lt"/>
              </a:rPr>
              <a:t> design process </a:t>
            </a:r>
            <a:r>
              <a:rPr lang="en-US" sz="2400" i="1" dirty="0" smtClean="0">
                <a:latin typeface="+mj-lt"/>
              </a:rPr>
              <a:t>is a systematic problem-solving strategy, with criteria and constraints, used to develop many possible solutions to solve or satisfy human needs or wants and to narrow down the possible solutions to one final choice.</a:t>
            </a:r>
            <a:r>
              <a:rPr lang="en-US" sz="2400" dirty="0" smtClean="0">
                <a:latin typeface="+mj-lt"/>
              </a:rPr>
              <a:t> </a:t>
            </a:r>
          </a:p>
          <a:p>
            <a:pPr>
              <a:buNone/>
            </a:pPr>
            <a:endParaRPr lang="en-US" sz="2400" dirty="0" smtClean="0">
              <a:solidFill>
                <a:srgbClr val="00457C"/>
              </a:solidFill>
              <a:latin typeface="+mj-lt"/>
            </a:endParaRPr>
          </a:p>
          <a:p>
            <a:pPr>
              <a:buNone/>
            </a:pPr>
            <a:r>
              <a:rPr lang="en-US" sz="2400" dirty="0" smtClean="0">
                <a:solidFill>
                  <a:srgbClr val="1D2F86"/>
                </a:solidFill>
                <a:latin typeface="+mj-lt"/>
              </a:rPr>
              <a:t>– ITEA </a:t>
            </a:r>
            <a:r>
              <a:rPr lang="en-US" sz="2400" i="1" dirty="0" smtClean="0">
                <a:solidFill>
                  <a:srgbClr val="1D2F86"/>
                </a:solidFill>
                <a:latin typeface="+mj-lt"/>
              </a:rPr>
              <a:t>Standards for Technological Literacy</a:t>
            </a:r>
          </a:p>
          <a:p>
            <a:endParaRPr lang="en-US" sz="2400" i="1" dirty="0" smtClean="0">
              <a:latin typeface="+mj-lt"/>
            </a:endParaRPr>
          </a:p>
          <a:p>
            <a:endParaRPr lang="en-US" sz="2400" dirty="0">
              <a:latin typeface="+mj-lt"/>
            </a:endParaRPr>
          </a:p>
        </p:txBody>
      </p:sp>
      <p:pic>
        <p:nvPicPr>
          <p:cNvPr id="2051" name="Picture 3"/>
          <p:cNvPicPr>
            <a:picLocks noChangeAspect="1" noChangeArrowheads="1"/>
          </p:cNvPicPr>
          <p:nvPr/>
        </p:nvPicPr>
        <p:blipFill>
          <a:blip r:embed="rId3" cstate="print"/>
          <a:srcRect l="15055"/>
          <a:stretch>
            <a:fillRect/>
          </a:stretch>
        </p:blipFill>
        <p:spPr bwMode="auto">
          <a:xfrm>
            <a:off x="263333" y="1389888"/>
            <a:ext cx="3606252" cy="546811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4000"/>
          <a:stretch>
            <a:fillRect/>
          </a:stretch>
        </p:blipFill>
        <p:spPr bwMode="auto">
          <a:xfrm>
            <a:off x="0" y="1676400"/>
            <a:ext cx="3657600" cy="4572000"/>
          </a:xfrm>
          <a:prstGeom prst="rect">
            <a:avLst/>
          </a:prstGeom>
          <a:noFill/>
          <a:ln w="9525">
            <a:noFill/>
            <a:miter lim="800000"/>
            <a:headEnd/>
            <a:tailEnd/>
          </a:ln>
        </p:spPr>
      </p:pic>
      <p:sp>
        <p:nvSpPr>
          <p:cNvPr id="11" name="TextBox 10"/>
          <p:cNvSpPr txBox="1"/>
          <p:nvPr/>
        </p:nvSpPr>
        <p:spPr>
          <a:xfrm>
            <a:off x="1905000" y="6581001"/>
            <a:ext cx="1981200" cy="276999"/>
          </a:xfrm>
          <a:prstGeom prst="rect">
            <a:avLst/>
          </a:prstGeom>
          <a:noFill/>
        </p:spPr>
        <p:txBody>
          <a:bodyPr wrap="square" rtlCol="0">
            <a:spAutoFit/>
          </a:bodyPr>
          <a:lstStyle/>
          <a:p>
            <a:r>
              <a:rPr lang="en-US" sz="1200" dirty="0" smtClean="0">
                <a:latin typeface="+mj-lt"/>
              </a:rPr>
              <a:t>Images courtesy of NASA</a:t>
            </a:r>
            <a:endParaRPr lang="en-US" sz="1200" dirty="0">
              <a:latin typeface="+mj-lt"/>
            </a:endParaRPr>
          </a:p>
        </p:txBody>
      </p:sp>
    </p:spTree>
    <p:extLst>
      <p:ext uri="{BB962C8B-B14F-4D97-AF65-F5344CB8AC3E}">
        <p14:creationId xmlns:p14="http://schemas.microsoft.com/office/powerpoint/2010/main" val="29047499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a:xfrm>
            <a:off x="457200" y="1295400"/>
            <a:ext cx="3925824" cy="3733799"/>
          </a:xfrm>
        </p:spPr>
        <p:txBody>
          <a:bodyPr/>
          <a:lstStyle/>
          <a:p>
            <a:pPr>
              <a:buNone/>
            </a:pPr>
            <a:r>
              <a:rPr lang="en-US" i="1" dirty="0" smtClean="0">
                <a:latin typeface="Arial" charset="0"/>
              </a:rPr>
              <a:t>	Various design </a:t>
            </a:r>
            <a:r>
              <a:rPr lang="en-US" i="1" dirty="0">
                <a:latin typeface="Arial" charset="0"/>
              </a:rPr>
              <a:t>processes </a:t>
            </a:r>
            <a:r>
              <a:rPr lang="en-US" i="1" dirty="0" smtClean="0">
                <a:latin typeface="Arial" charset="0"/>
              </a:rPr>
              <a:t>are used across different </a:t>
            </a:r>
            <a:r>
              <a:rPr lang="en-US" i="1" dirty="0">
                <a:latin typeface="Arial" charset="0"/>
              </a:rPr>
              <a:t>technical fields. The following are examples.</a:t>
            </a:r>
          </a:p>
        </p:txBody>
      </p:sp>
      <p:pic>
        <p:nvPicPr>
          <p:cNvPr id="1027" name="Picture 3" descr="C:\Users\dcalvin\AppData\Local\Microsoft\Windows\Temporary Internet Files\Content.IE5\X1JWRT7V\MC900438493[1].jpg"/>
          <p:cNvPicPr>
            <a:picLocks noChangeAspect="1" noChangeArrowheads="1"/>
          </p:cNvPicPr>
          <p:nvPr/>
        </p:nvPicPr>
        <p:blipFill>
          <a:blip r:embed="rId2" cstate="print">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800600" y="1219200"/>
            <a:ext cx="3870960" cy="511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Text Box 3"/>
          <p:cNvSpPr txBox="1">
            <a:spLocks noChangeArrowheads="1"/>
          </p:cNvSpPr>
          <p:nvPr/>
        </p:nvSpPr>
        <p:spPr bwMode="auto">
          <a:xfrm>
            <a:off x="304800" y="6320135"/>
            <a:ext cx="6553200" cy="461665"/>
          </a:xfrm>
          <a:prstGeom prst="rect">
            <a:avLst/>
          </a:prstGeom>
          <a:noFill/>
          <a:ln w="9525">
            <a:noFill/>
            <a:miter lim="800000"/>
            <a:headEnd/>
            <a:tailEnd/>
          </a:ln>
          <a:effectLst/>
        </p:spPr>
        <p:txBody>
          <a:bodyPr wrap="square">
            <a:spAutoFit/>
          </a:bodyPr>
          <a:lstStyle/>
          <a:p>
            <a:pPr>
              <a:spcBef>
                <a:spcPct val="50000"/>
              </a:spcBef>
            </a:pPr>
            <a:r>
              <a:rPr lang="en-US" sz="2400" b="0" i="1" dirty="0" smtClean="0">
                <a:solidFill>
                  <a:schemeClr val="tx1"/>
                </a:solidFill>
                <a:latin typeface="+mj-lt"/>
              </a:rPr>
              <a:t>Design </a:t>
            </a:r>
            <a:r>
              <a:rPr lang="en-US" sz="2400" b="0" i="1" dirty="0">
                <a:solidFill>
                  <a:schemeClr val="tx1"/>
                </a:solidFill>
                <a:latin typeface="+mj-lt"/>
              </a:rPr>
              <a:t>and Problem Solving in Technology</a:t>
            </a:r>
          </a:p>
        </p:txBody>
      </p:sp>
      <p:pic>
        <p:nvPicPr>
          <p:cNvPr id="746501" name="Picture 5" descr="Design and Problem Solving in Technology"/>
          <p:cNvPicPr>
            <a:picLocks noChangeAspect="1" noChangeArrowheads="1"/>
          </p:cNvPicPr>
          <p:nvPr/>
        </p:nvPicPr>
        <p:blipFill>
          <a:blip r:embed="rId3" cstate="print"/>
          <a:srcRect/>
          <a:stretch>
            <a:fillRect/>
          </a:stretch>
        </p:blipFill>
        <p:spPr bwMode="auto">
          <a:xfrm>
            <a:off x="5791200" y="1712913"/>
            <a:ext cx="2998788" cy="3925887"/>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r>
              <a:rPr lang="en-US" sz="4000" dirty="0" smtClean="0"/>
              <a:t>Design Process Example</a:t>
            </a:r>
            <a:endParaRPr lang="en-US" sz="4000" dirty="0"/>
          </a:p>
        </p:txBody>
      </p:sp>
      <p:sp>
        <p:nvSpPr>
          <p:cNvPr id="7" name="Content Placeholder 6"/>
          <p:cNvSpPr>
            <a:spLocks noGrp="1"/>
          </p:cNvSpPr>
          <p:nvPr>
            <p:ph idx="4294967295"/>
          </p:nvPr>
        </p:nvSpPr>
        <p:spPr>
          <a:xfrm>
            <a:off x="381000" y="1600200"/>
            <a:ext cx="5562600" cy="4525963"/>
          </a:xfrm>
        </p:spPr>
        <p:txBody>
          <a:bodyPr/>
          <a:lstStyle/>
          <a:p>
            <a:pPr>
              <a:lnSpc>
                <a:spcPts val="2400"/>
              </a:lnSpc>
              <a:spcBef>
                <a:spcPct val="50000"/>
              </a:spcBef>
              <a:buFontTx/>
              <a:buAutoNum type="arabicPeriod"/>
            </a:pPr>
            <a:r>
              <a:rPr lang="en-US" sz="2400" dirty="0" smtClean="0">
                <a:latin typeface="+mj-lt"/>
              </a:rPr>
              <a:t>Identify problems and opportunities</a:t>
            </a:r>
          </a:p>
          <a:p>
            <a:pPr>
              <a:lnSpc>
                <a:spcPts val="2400"/>
              </a:lnSpc>
              <a:spcBef>
                <a:spcPct val="50000"/>
              </a:spcBef>
              <a:buFontTx/>
              <a:buAutoNum type="arabicPeriod"/>
            </a:pPr>
            <a:r>
              <a:rPr lang="en-US" sz="2400" dirty="0" smtClean="0">
                <a:latin typeface="+mj-lt"/>
              </a:rPr>
              <a:t>Frame a design brief</a:t>
            </a:r>
          </a:p>
          <a:p>
            <a:pPr>
              <a:lnSpc>
                <a:spcPts val="2400"/>
              </a:lnSpc>
              <a:spcBef>
                <a:spcPct val="50000"/>
              </a:spcBef>
              <a:buFontTx/>
              <a:buAutoNum type="arabicPeriod"/>
            </a:pPr>
            <a:r>
              <a:rPr lang="en-US" sz="2400" dirty="0" smtClean="0">
                <a:latin typeface="+mj-lt"/>
              </a:rPr>
              <a:t>Investigate and research</a:t>
            </a:r>
          </a:p>
          <a:p>
            <a:pPr>
              <a:lnSpc>
                <a:spcPts val="2400"/>
              </a:lnSpc>
              <a:spcBef>
                <a:spcPct val="50000"/>
              </a:spcBef>
              <a:buFontTx/>
              <a:buAutoNum type="arabicPeriod"/>
            </a:pPr>
            <a:r>
              <a:rPr lang="en-US" sz="2400" dirty="0" smtClean="0">
                <a:latin typeface="+mj-lt"/>
              </a:rPr>
              <a:t>Generate alternative solutions</a:t>
            </a:r>
          </a:p>
          <a:p>
            <a:pPr>
              <a:lnSpc>
                <a:spcPts val="2400"/>
              </a:lnSpc>
              <a:spcBef>
                <a:spcPct val="50000"/>
              </a:spcBef>
              <a:buFontTx/>
              <a:buAutoNum type="arabicPeriod"/>
            </a:pPr>
            <a:r>
              <a:rPr lang="en-US" sz="2400" dirty="0" smtClean="0">
                <a:latin typeface="+mj-lt"/>
              </a:rPr>
              <a:t>Choose a solution</a:t>
            </a:r>
          </a:p>
          <a:p>
            <a:pPr>
              <a:lnSpc>
                <a:spcPts val="2400"/>
              </a:lnSpc>
              <a:spcBef>
                <a:spcPct val="50000"/>
              </a:spcBef>
              <a:buFontTx/>
              <a:buAutoNum type="arabicPeriod"/>
            </a:pPr>
            <a:r>
              <a:rPr lang="en-US" sz="2400" dirty="0" smtClean="0">
                <a:latin typeface="+mj-lt"/>
              </a:rPr>
              <a:t>Developmental work</a:t>
            </a:r>
          </a:p>
          <a:p>
            <a:pPr>
              <a:lnSpc>
                <a:spcPts val="2400"/>
              </a:lnSpc>
              <a:spcBef>
                <a:spcPct val="50000"/>
              </a:spcBef>
              <a:buFontTx/>
              <a:buAutoNum type="arabicPeriod"/>
            </a:pPr>
            <a:r>
              <a:rPr lang="en-US" sz="2400" dirty="0" smtClean="0">
                <a:latin typeface="+mj-lt"/>
              </a:rPr>
              <a:t>Model and prototype</a:t>
            </a:r>
          </a:p>
          <a:p>
            <a:pPr>
              <a:lnSpc>
                <a:spcPts val="2400"/>
              </a:lnSpc>
              <a:spcBef>
                <a:spcPct val="50000"/>
              </a:spcBef>
              <a:buFontTx/>
              <a:buAutoNum type="arabicPeriod"/>
            </a:pPr>
            <a:r>
              <a:rPr lang="en-US" sz="2400" dirty="0" smtClean="0">
                <a:latin typeface="+mj-lt"/>
              </a:rPr>
              <a:t>Test and evaluate</a:t>
            </a:r>
          </a:p>
          <a:p>
            <a:pPr>
              <a:lnSpc>
                <a:spcPts val="2400"/>
              </a:lnSpc>
              <a:spcBef>
                <a:spcPct val="50000"/>
              </a:spcBef>
              <a:buFontTx/>
              <a:buAutoNum type="arabicPeriod"/>
            </a:pPr>
            <a:r>
              <a:rPr lang="en-US" sz="2400" dirty="0" smtClean="0">
                <a:latin typeface="+mj-lt"/>
              </a:rPr>
              <a:t>Redesign and improve</a:t>
            </a:r>
          </a:p>
          <a:p>
            <a:endParaRPr lang="en-US" dirty="0">
              <a:latin typeface="+mj-lt"/>
            </a:endParaRPr>
          </a:p>
        </p:txBody>
      </p:sp>
    </p:spTree>
    <p:extLst>
      <p:ext uri="{BB962C8B-B14F-4D97-AF65-F5344CB8AC3E}">
        <p14:creationId xmlns:p14="http://schemas.microsoft.com/office/powerpoint/2010/main" val="26090547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6501"/>
                                        </p:tgtEl>
                                        <p:attrNameLst>
                                          <p:attrName>style.visibility</p:attrName>
                                        </p:attrNameLst>
                                      </p:cBhvr>
                                      <p:to>
                                        <p:strVal val="visible"/>
                                      </p:to>
                                    </p:set>
                                    <p:animEffect transition="in" filter="randombar(horizontal)">
                                      <p:cBhvr>
                                        <p:cTn id="7" dur="500"/>
                                        <p:tgtEl>
                                          <p:spTgt spid="74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8" name="Picture 4" descr="Engineering Drawing and Design"/>
          <p:cNvPicPr>
            <a:picLocks noChangeAspect="1" noChangeArrowheads="1"/>
          </p:cNvPicPr>
          <p:nvPr/>
        </p:nvPicPr>
        <p:blipFill>
          <a:blip r:embed="rId2" cstate="print"/>
          <a:srcRect/>
          <a:stretch>
            <a:fillRect/>
          </a:stretch>
        </p:blipFill>
        <p:spPr bwMode="auto">
          <a:xfrm>
            <a:off x="5334000" y="1676400"/>
            <a:ext cx="2901950" cy="3930650"/>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pPr>
              <a:buClr>
                <a:srgbClr val="C00000"/>
              </a:buClr>
            </a:pPr>
            <a:r>
              <a:rPr lang="en-US" sz="4000" dirty="0" smtClean="0"/>
              <a:t>Design Process Example</a:t>
            </a:r>
            <a:endParaRPr lang="en-US" sz="4000" dirty="0"/>
          </a:p>
        </p:txBody>
      </p:sp>
      <p:sp>
        <p:nvSpPr>
          <p:cNvPr id="7" name="Content Placeholder 6"/>
          <p:cNvSpPr>
            <a:spLocks noGrp="1"/>
          </p:cNvSpPr>
          <p:nvPr>
            <p:ph idx="4294967295"/>
          </p:nvPr>
        </p:nvSpPr>
        <p:spPr>
          <a:xfrm>
            <a:off x="457200" y="1600200"/>
            <a:ext cx="8229600" cy="838200"/>
          </a:xfrm>
        </p:spPr>
        <p:txBody>
          <a:bodyPr/>
          <a:lstStyle/>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Identify the need</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Define the criteria</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Explore/research/investigate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Generate alternate solutions</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Choose a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Develop the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Model/prototype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Test and evaluate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Redesign and improve</a:t>
            </a:r>
          </a:p>
          <a:p>
            <a:pPr>
              <a:lnSpc>
                <a:spcPts val="2400"/>
              </a:lnSpc>
              <a:spcBef>
                <a:spcPct val="50000"/>
              </a:spcBef>
              <a:buNone/>
            </a:pPr>
            <a:r>
              <a:rPr lang="en-US" sz="2400" i="1" dirty="0" smtClean="0">
                <a:solidFill>
                  <a:schemeClr val="tx1">
                    <a:lumMod val="95000"/>
                    <a:lumOff val="5000"/>
                  </a:schemeClr>
                </a:solidFill>
                <a:latin typeface="+mj-lt"/>
              </a:rPr>
              <a:t>Engineering Drawing and Design (3</a:t>
            </a:r>
            <a:r>
              <a:rPr lang="en-US" sz="2400" i="1" baseline="30000" dirty="0" smtClean="0">
                <a:solidFill>
                  <a:schemeClr val="tx1">
                    <a:lumMod val="95000"/>
                    <a:lumOff val="5000"/>
                  </a:schemeClr>
                </a:solidFill>
                <a:latin typeface="+mj-lt"/>
              </a:rPr>
              <a:t>rd</a:t>
            </a:r>
            <a:r>
              <a:rPr lang="en-US" sz="2400" i="1" dirty="0" smtClean="0">
                <a:solidFill>
                  <a:schemeClr val="tx1">
                    <a:lumMod val="95000"/>
                    <a:lumOff val="5000"/>
                  </a:schemeClr>
                </a:solidFill>
                <a:latin typeface="+mj-lt"/>
              </a:rPr>
              <a:t> edition)</a:t>
            </a:r>
          </a:p>
          <a:p>
            <a:pPr>
              <a:lnSpc>
                <a:spcPts val="2400"/>
              </a:lnSpc>
              <a:spcBef>
                <a:spcPct val="50000"/>
              </a:spcBef>
              <a:buNone/>
            </a:pPr>
            <a:endParaRPr lang="en-US" sz="2400" dirty="0" smtClean="0">
              <a:solidFill>
                <a:schemeClr val="tx1">
                  <a:lumMod val="95000"/>
                  <a:lumOff val="5000"/>
                </a:schemeClr>
              </a:solidFill>
              <a:latin typeface="+mj-lt"/>
            </a:endParaRPr>
          </a:p>
          <a:p>
            <a:pPr>
              <a:buNone/>
            </a:pP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31676020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3428"/>
                                        </p:tgtEl>
                                        <p:attrNameLst>
                                          <p:attrName>style.visibility</p:attrName>
                                        </p:attrNameLst>
                                      </p:cBhvr>
                                      <p:to>
                                        <p:strVal val="visible"/>
                                      </p:to>
                                    </p:set>
                                    <p:animEffect transition="in" filter="randombar(horizontal)">
                                      <p:cBhvr>
                                        <p:cTn id="7" dur="500"/>
                                        <p:tgtEl>
                                          <p:spTgt spid="74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buClr>
                <a:srgbClr val="C00000"/>
              </a:buClr>
            </a:pPr>
            <a:r>
              <a:rPr lang="en-US" sz="4000" dirty="0" smtClean="0"/>
              <a:t>Design Process Example</a:t>
            </a:r>
            <a:endParaRPr lang="en-US" sz="4000" dirty="0"/>
          </a:p>
        </p:txBody>
      </p:sp>
      <p:sp>
        <p:nvSpPr>
          <p:cNvPr id="706564" name="Text Box 4"/>
          <p:cNvSpPr txBox="1">
            <a:spLocks noChangeArrowheads="1"/>
          </p:cNvSpPr>
          <p:nvPr/>
        </p:nvSpPr>
        <p:spPr bwMode="auto">
          <a:xfrm>
            <a:off x="2895600" y="6324600"/>
            <a:ext cx="5867400" cy="369332"/>
          </a:xfrm>
          <a:prstGeom prst="rect">
            <a:avLst/>
          </a:prstGeom>
          <a:noFill/>
          <a:ln w="9525">
            <a:noFill/>
            <a:miter lim="800000"/>
            <a:headEnd/>
            <a:tailEnd/>
          </a:ln>
          <a:effectLst/>
        </p:spPr>
        <p:txBody>
          <a:bodyPr wrap="square">
            <a:spAutoFit/>
          </a:bodyPr>
          <a:lstStyle/>
          <a:p>
            <a:pPr algn="r">
              <a:spcBef>
                <a:spcPct val="50000"/>
              </a:spcBef>
              <a:buClr>
                <a:srgbClr val="C00000"/>
              </a:buClr>
            </a:pPr>
            <a:r>
              <a:rPr lang="en-US" sz="1800" b="0" dirty="0">
                <a:solidFill>
                  <a:schemeClr val="tx1"/>
                </a:solidFill>
                <a:latin typeface="+mj-lt"/>
              </a:rPr>
              <a:t>– ITEA </a:t>
            </a:r>
            <a:r>
              <a:rPr lang="en-US" sz="1800" b="0" i="1" dirty="0">
                <a:solidFill>
                  <a:schemeClr val="tx1"/>
                </a:solidFill>
                <a:latin typeface="+mj-lt"/>
              </a:rPr>
              <a:t>Standards for Technological Literacy</a:t>
            </a:r>
          </a:p>
        </p:txBody>
      </p:sp>
      <p:pic>
        <p:nvPicPr>
          <p:cNvPr id="9" name="Picture 5" descr="Design_Process_Logo"/>
          <p:cNvPicPr>
            <a:picLocks noChangeAspect="1" noChangeArrowheads="1"/>
          </p:cNvPicPr>
          <p:nvPr/>
        </p:nvPicPr>
        <p:blipFill>
          <a:blip r:embed="rId3" cstate="print"/>
          <a:srcRect/>
          <a:stretch>
            <a:fillRect/>
          </a:stretch>
        </p:blipFill>
        <p:spPr bwMode="auto">
          <a:xfrm>
            <a:off x="3581400" y="838200"/>
            <a:ext cx="5562600" cy="5549126"/>
          </a:xfrm>
          <a:prstGeom prst="rect">
            <a:avLst/>
          </a:prstGeom>
          <a:noFill/>
        </p:spPr>
      </p:pic>
      <p:sp>
        <p:nvSpPr>
          <p:cNvPr id="8" name="Content Placeholder 7"/>
          <p:cNvSpPr>
            <a:spLocks noGrp="1"/>
          </p:cNvSpPr>
          <p:nvPr>
            <p:ph idx="4294967295"/>
          </p:nvPr>
        </p:nvSpPr>
        <p:spPr>
          <a:xfrm>
            <a:off x="0" y="1600200"/>
            <a:ext cx="8229600" cy="4525963"/>
          </a:xfrm>
        </p:spPr>
        <p:txBody>
          <a:bodyPr/>
          <a:lstStyle/>
          <a:p>
            <a:pPr marL="579438" indent="-579438">
              <a:lnSpc>
                <a:spcPts val="2400"/>
              </a:lnSpc>
              <a:buFontTx/>
              <a:buAutoNum type="arabicPeriod"/>
            </a:pPr>
            <a:r>
              <a:rPr lang="en-US" sz="2400" dirty="0" smtClean="0">
                <a:latin typeface="+mj-lt"/>
              </a:rPr>
              <a:t>Define the problem</a:t>
            </a:r>
          </a:p>
          <a:p>
            <a:pPr marL="579438" indent="-579438">
              <a:lnSpc>
                <a:spcPts val="2400"/>
              </a:lnSpc>
              <a:buFontTx/>
              <a:buAutoNum type="arabicPeriod"/>
            </a:pPr>
            <a:r>
              <a:rPr lang="en-US" sz="2400" dirty="0" smtClean="0">
                <a:latin typeface="+mj-lt"/>
              </a:rPr>
              <a:t>Brainstorm</a:t>
            </a:r>
          </a:p>
          <a:p>
            <a:pPr marL="579438" indent="-579438">
              <a:lnSpc>
                <a:spcPts val="2400"/>
              </a:lnSpc>
              <a:buFontTx/>
              <a:buAutoNum type="arabicPeriod"/>
            </a:pPr>
            <a:r>
              <a:rPr lang="en-US" sz="2400" dirty="0" smtClean="0">
                <a:latin typeface="+mj-lt"/>
              </a:rPr>
              <a:t>Research and generate ideas</a:t>
            </a:r>
          </a:p>
          <a:p>
            <a:pPr marL="579438" indent="-579438">
              <a:lnSpc>
                <a:spcPts val="2400"/>
              </a:lnSpc>
              <a:buFontTx/>
              <a:buAutoNum type="arabicPeriod"/>
            </a:pPr>
            <a:r>
              <a:rPr lang="en-US" sz="2400" dirty="0" smtClean="0">
                <a:latin typeface="+mj-lt"/>
              </a:rPr>
              <a:t>Identify criteria and specify constraints</a:t>
            </a:r>
          </a:p>
          <a:p>
            <a:pPr marL="579438" indent="-579438">
              <a:lnSpc>
                <a:spcPts val="2400"/>
              </a:lnSpc>
              <a:buFontTx/>
              <a:buAutoNum type="arabicPeriod"/>
            </a:pPr>
            <a:r>
              <a:rPr lang="en-US" sz="2400" dirty="0" smtClean="0">
                <a:latin typeface="+mj-lt"/>
              </a:rPr>
              <a:t>Explore possibilities</a:t>
            </a:r>
          </a:p>
          <a:p>
            <a:pPr marL="579438" indent="-579438">
              <a:lnSpc>
                <a:spcPts val="2400"/>
              </a:lnSpc>
              <a:buFontTx/>
              <a:buAutoNum type="arabicPeriod"/>
            </a:pPr>
            <a:r>
              <a:rPr lang="en-US" sz="2400" dirty="0" smtClean="0">
                <a:latin typeface="+mj-lt"/>
              </a:rPr>
              <a:t>Select an approach</a:t>
            </a:r>
          </a:p>
          <a:p>
            <a:pPr marL="579438" indent="-579438">
              <a:lnSpc>
                <a:spcPts val="2400"/>
              </a:lnSpc>
              <a:buFontTx/>
              <a:buAutoNum type="arabicPeriod"/>
            </a:pPr>
            <a:r>
              <a:rPr lang="en-US" sz="2400" dirty="0" smtClean="0">
                <a:latin typeface="+mj-lt"/>
              </a:rPr>
              <a:t>Develop a design proposal</a:t>
            </a:r>
          </a:p>
          <a:p>
            <a:pPr marL="579438" indent="-579438">
              <a:lnSpc>
                <a:spcPts val="2400"/>
              </a:lnSpc>
              <a:buFontTx/>
              <a:buAutoNum type="arabicPeriod"/>
            </a:pPr>
            <a:r>
              <a:rPr lang="en-US" sz="2400" dirty="0" smtClean="0">
                <a:latin typeface="+mj-lt"/>
              </a:rPr>
              <a:t>Make a model or prototype</a:t>
            </a:r>
          </a:p>
          <a:p>
            <a:pPr marL="579438" indent="-579438">
              <a:lnSpc>
                <a:spcPts val="2400"/>
              </a:lnSpc>
              <a:buFontTx/>
              <a:buAutoNum type="arabicPeriod"/>
            </a:pPr>
            <a:r>
              <a:rPr lang="en-US" sz="2400" dirty="0" smtClean="0">
                <a:latin typeface="+mj-lt"/>
              </a:rPr>
              <a:t>Test and evaluate the design using specifications</a:t>
            </a:r>
          </a:p>
          <a:p>
            <a:pPr marL="579438" indent="-579438">
              <a:lnSpc>
                <a:spcPts val="2400"/>
              </a:lnSpc>
              <a:buFontTx/>
              <a:buAutoNum type="arabicPeriod"/>
            </a:pPr>
            <a:r>
              <a:rPr lang="en-US" sz="2400" dirty="0" smtClean="0">
                <a:latin typeface="+mj-lt"/>
              </a:rPr>
              <a:t>Refine the design</a:t>
            </a:r>
          </a:p>
          <a:p>
            <a:pPr marL="579438" indent="-579438">
              <a:lnSpc>
                <a:spcPts val="2400"/>
              </a:lnSpc>
              <a:buFontTx/>
              <a:buAutoNum type="arabicPeriod"/>
            </a:pPr>
            <a:r>
              <a:rPr lang="en-US" sz="2400" dirty="0" smtClean="0">
                <a:latin typeface="+mj-lt"/>
              </a:rPr>
              <a:t>Create or make solution</a:t>
            </a:r>
          </a:p>
          <a:p>
            <a:pPr marL="579438" indent="-579438">
              <a:lnSpc>
                <a:spcPts val="2400"/>
              </a:lnSpc>
              <a:buFontTx/>
              <a:buAutoNum type="arabicPeriod"/>
            </a:pPr>
            <a:r>
              <a:rPr lang="en-US" sz="2400" dirty="0" smtClean="0">
                <a:latin typeface="+mj-lt"/>
              </a:rPr>
              <a:t>Communicate processes and results</a:t>
            </a:r>
          </a:p>
        </p:txBody>
      </p:sp>
    </p:spTree>
    <p:extLst>
      <p:ext uri="{BB962C8B-B14F-4D97-AF65-F5344CB8AC3E}">
        <p14:creationId xmlns:p14="http://schemas.microsoft.com/office/powerpoint/2010/main" val="41481857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2000"/>
                                        <p:tgtEl>
                                          <p:spTgt spid="706564"/>
                                        </p:tgtEl>
                                      </p:cBhvr>
                                    </p:animEffect>
                                    <p:set>
                                      <p:cBhvr>
                                        <p:cTn id="7" dur="1" fill="hold">
                                          <p:stCondLst>
                                            <p:cond delay="1999"/>
                                          </p:stCondLst>
                                        </p:cTn>
                                        <p:tgtEl>
                                          <p:spTgt spid="70656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8">
                                            <p:txEl>
                                              <p:pRg st="0" end="0"/>
                                            </p:txEl>
                                          </p:spTgt>
                                        </p:tgtEl>
                                      </p:cBhvr>
                                    </p:animEffect>
                                    <p:set>
                                      <p:cBhvr>
                                        <p:cTn id="12" dur="1" fill="hold">
                                          <p:stCondLst>
                                            <p:cond delay="999"/>
                                          </p:stCondLst>
                                        </p:cTn>
                                        <p:tgtEl>
                                          <p:spTgt spid="8">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0"/>
                                        <p:tgtEl>
                                          <p:spTgt spid="8">
                                            <p:txEl>
                                              <p:pRg st="1" end="1"/>
                                            </p:txEl>
                                          </p:spTgt>
                                        </p:tgtEl>
                                      </p:cBhvr>
                                    </p:animEffect>
                                    <p:set>
                                      <p:cBhvr>
                                        <p:cTn id="15" dur="1" fill="hold">
                                          <p:stCondLst>
                                            <p:cond delay="999"/>
                                          </p:stCondLst>
                                        </p:cTn>
                                        <p:tgtEl>
                                          <p:spTgt spid="8">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8">
                                            <p:txEl>
                                              <p:pRg st="2" end="2"/>
                                            </p:txEl>
                                          </p:spTgt>
                                        </p:tgtEl>
                                      </p:cBhvr>
                                    </p:animEffect>
                                    <p:set>
                                      <p:cBhvr>
                                        <p:cTn id="18" dur="1" fill="hold">
                                          <p:stCondLst>
                                            <p:cond delay="999"/>
                                          </p:stCondLst>
                                        </p:cTn>
                                        <p:tgtEl>
                                          <p:spTgt spid="8">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8">
                                            <p:txEl>
                                              <p:pRg st="3" end="3"/>
                                            </p:txEl>
                                          </p:spTgt>
                                        </p:tgtEl>
                                      </p:cBhvr>
                                    </p:animEffect>
                                    <p:set>
                                      <p:cBhvr>
                                        <p:cTn id="21" dur="1" fill="hold">
                                          <p:stCondLst>
                                            <p:cond delay="999"/>
                                          </p:stCondLst>
                                        </p:cTn>
                                        <p:tgtEl>
                                          <p:spTgt spid="8">
                                            <p:txEl>
                                              <p:pRg st="3" end="3"/>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0"/>
                                        <p:tgtEl>
                                          <p:spTgt spid="8">
                                            <p:txEl>
                                              <p:pRg st="4" end="4"/>
                                            </p:txEl>
                                          </p:spTgt>
                                        </p:tgtEl>
                                      </p:cBhvr>
                                    </p:animEffect>
                                    <p:set>
                                      <p:cBhvr>
                                        <p:cTn id="24" dur="1" fill="hold">
                                          <p:stCondLst>
                                            <p:cond delay="999"/>
                                          </p:stCondLst>
                                        </p:cTn>
                                        <p:tgtEl>
                                          <p:spTgt spid="8">
                                            <p:txEl>
                                              <p:pRg st="4" end="4"/>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8">
                                            <p:txEl>
                                              <p:pRg st="5" end="5"/>
                                            </p:txEl>
                                          </p:spTgt>
                                        </p:tgtEl>
                                      </p:cBhvr>
                                    </p:animEffect>
                                    <p:set>
                                      <p:cBhvr>
                                        <p:cTn id="27" dur="1" fill="hold">
                                          <p:stCondLst>
                                            <p:cond delay="999"/>
                                          </p:stCondLst>
                                        </p:cTn>
                                        <p:tgtEl>
                                          <p:spTgt spid="8">
                                            <p:txEl>
                                              <p:pRg st="5" end="5"/>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8">
                                            <p:txEl>
                                              <p:pRg st="6" end="6"/>
                                            </p:txEl>
                                          </p:spTgt>
                                        </p:tgtEl>
                                      </p:cBhvr>
                                    </p:animEffect>
                                    <p:set>
                                      <p:cBhvr>
                                        <p:cTn id="30" dur="1" fill="hold">
                                          <p:stCondLst>
                                            <p:cond delay="999"/>
                                          </p:stCondLst>
                                        </p:cTn>
                                        <p:tgtEl>
                                          <p:spTgt spid="8">
                                            <p:txEl>
                                              <p:pRg st="6" end="6"/>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8">
                                            <p:txEl>
                                              <p:pRg st="7" end="7"/>
                                            </p:txEl>
                                          </p:spTgt>
                                        </p:tgtEl>
                                      </p:cBhvr>
                                    </p:animEffect>
                                    <p:set>
                                      <p:cBhvr>
                                        <p:cTn id="33" dur="1" fill="hold">
                                          <p:stCondLst>
                                            <p:cond delay="999"/>
                                          </p:stCondLst>
                                        </p:cTn>
                                        <p:tgtEl>
                                          <p:spTgt spid="8">
                                            <p:txEl>
                                              <p:pRg st="7" end="7"/>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1000"/>
                                        <p:tgtEl>
                                          <p:spTgt spid="8">
                                            <p:txEl>
                                              <p:pRg st="8" end="8"/>
                                            </p:txEl>
                                          </p:spTgt>
                                        </p:tgtEl>
                                      </p:cBhvr>
                                    </p:animEffect>
                                    <p:set>
                                      <p:cBhvr>
                                        <p:cTn id="36" dur="1" fill="hold">
                                          <p:stCondLst>
                                            <p:cond delay="999"/>
                                          </p:stCondLst>
                                        </p:cTn>
                                        <p:tgtEl>
                                          <p:spTgt spid="8">
                                            <p:txEl>
                                              <p:pRg st="8" end="8"/>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00"/>
                                        <p:tgtEl>
                                          <p:spTgt spid="8">
                                            <p:txEl>
                                              <p:pRg st="9" end="9"/>
                                            </p:txEl>
                                          </p:spTgt>
                                        </p:tgtEl>
                                      </p:cBhvr>
                                    </p:animEffect>
                                    <p:set>
                                      <p:cBhvr>
                                        <p:cTn id="39" dur="1" fill="hold">
                                          <p:stCondLst>
                                            <p:cond delay="999"/>
                                          </p:stCondLst>
                                        </p:cTn>
                                        <p:tgtEl>
                                          <p:spTgt spid="8">
                                            <p:txEl>
                                              <p:pRg st="9" end="9"/>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8">
                                            <p:txEl>
                                              <p:pRg st="10" end="10"/>
                                            </p:txEl>
                                          </p:spTgt>
                                        </p:tgtEl>
                                      </p:cBhvr>
                                    </p:animEffect>
                                    <p:set>
                                      <p:cBhvr>
                                        <p:cTn id="42" dur="1" fill="hold">
                                          <p:stCondLst>
                                            <p:cond delay="999"/>
                                          </p:stCondLst>
                                        </p:cTn>
                                        <p:tgtEl>
                                          <p:spTgt spid="8">
                                            <p:txEl>
                                              <p:pRg st="10" end="1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1000"/>
                                        <p:tgtEl>
                                          <p:spTgt spid="8">
                                            <p:txEl>
                                              <p:pRg st="11" end="11"/>
                                            </p:txEl>
                                          </p:spTgt>
                                        </p:tgtEl>
                                      </p:cBhvr>
                                    </p:animEffect>
                                    <p:set>
                                      <p:cBhvr>
                                        <p:cTn id="45" dur="1" fill="hold">
                                          <p:stCondLst>
                                            <p:cond delay="999"/>
                                          </p:stCondLst>
                                        </p:cTn>
                                        <p:tgtEl>
                                          <p:spTgt spid="8">
                                            <p:txEl>
                                              <p:pRg st="11" end="11"/>
                                            </p:txEl>
                                          </p:spTgt>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06564"/>
                                        </p:tgtEl>
                                        <p:attrNameLst>
                                          <p:attrName>style.visibility</p:attrName>
                                        </p:attrNameLst>
                                      </p:cBhvr>
                                      <p:to>
                                        <p:strVal val="visible"/>
                                      </p:to>
                                    </p:set>
                                    <p:animEffect transition="in" filter="wipe(left)">
                                      <p:cBhvr>
                                        <p:cTn id="51" dur="500"/>
                                        <p:tgtEl>
                                          <p:spTgt spid="70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4" grpId="0"/>
      <p:bldP spid="706564" grpId="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34200" cy="715962"/>
          </a:xfrm>
        </p:spPr>
        <p:txBody>
          <a:bodyPr/>
          <a:lstStyle/>
          <a:p>
            <a:r>
              <a:rPr lang="en-US" sz="4000" dirty="0"/>
              <a:t>Design </a:t>
            </a:r>
            <a:r>
              <a:rPr lang="en-US" sz="4000" dirty="0" smtClean="0"/>
              <a:t>Process used in IED</a:t>
            </a:r>
            <a:endParaRPr lang="en-US" sz="4000" dirty="0"/>
          </a:p>
        </p:txBody>
      </p:sp>
      <p:sp>
        <p:nvSpPr>
          <p:cNvPr id="59" name="Content Placeholder 6"/>
          <p:cNvSpPr txBox="1">
            <a:spLocks/>
          </p:cNvSpPr>
          <p:nvPr/>
        </p:nvSpPr>
        <p:spPr bwMode="auto">
          <a:xfrm>
            <a:off x="368458" y="1321977"/>
            <a:ext cx="424510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pPr>
            <a:r>
              <a:rPr lang="en-US" sz="2800" dirty="0" smtClean="0">
                <a:latin typeface="+mj-lt"/>
              </a:rPr>
              <a:t>Define the Problem</a:t>
            </a:r>
          </a:p>
          <a:p>
            <a:pPr>
              <a:lnSpc>
                <a:spcPts val="2400"/>
              </a:lnSpc>
              <a:spcBef>
                <a:spcPct val="50000"/>
              </a:spcBef>
              <a:buFontTx/>
              <a:buAutoNum type="arabicPeriod"/>
            </a:pPr>
            <a:r>
              <a:rPr lang="en-US" sz="2800" dirty="0" smtClean="0">
                <a:latin typeface="+mj-lt"/>
              </a:rPr>
              <a:t>Generate Concepts</a:t>
            </a:r>
          </a:p>
          <a:p>
            <a:pPr>
              <a:lnSpc>
                <a:spcPts val="2400"/>
              </a:lnSpc>
              <a:spcBef>
                <a:spcPct val="50000"/>
              </a:spcBef>
              <a:buFontTx/>
              <a:buAutoNum type="arabicPeriod"/>
            </a:pPr>
            <a:r>
              <a:rPr lang="en-US" sz="2800" dirty="0" smtClean="0">
                <a:latin typeface="+mj-lt"/>
              </a:rPr>
              <a:t>Develop a Solution</a:t>
            </a:r>
          </a:p>
          <a:p>
            <a:pPr>
              <a:lnSpc>
                <a:spcPts val="2800"/>
              </a:lnSpc>
              <a:spcBef>
                <a:spcPct val="50000"/>
              </a:spcBef>
              <a:buFontTx/>
              <a:buAutoNum type="arabicPeriod"/>
            </a:pPr>
            <a:r>
              <a:rPr lang="en-US" sz="2800" dirty="0" smtClean="0">
                <a:latin typeface="+mj-lt"/>
              </a:rPr>
              <a:t>Construct and Test a Prototype</a:t>
            </a:r>
          </a:p>
          <a:p>
            <a:pPr>
              <a:lnSpc>
                <a:spcPts val="2400"/>
              </a:lnSpc>
              <a:spcBef>
                <a:spcPct val="50000"/>
              </a:spcBef>
              <a:buFontTx/>
              <a:buAutoNum type="arabicPeriod"/>
            </a:pPr>
            <a:r>
              <a:rPr lang="en-US" sz="2800" dirty="0" smtClean="0">
                <a:latin typeface="+mj-lt"/>
              </a:rPr>
              <a:t>Evaluate the Solution</a:t>
            </a:r>
          </a:p>
          <a:p>
            <a:pPr>
              <a:lnSpc>
                <a:spcPts val="2400"/>
              </a:lnSpc>
              <a:spcBef>
                <a:spcPct val="50000"/>
              </a:spcBef>
              <a:buFontTx/>
              <a:buAutoNum type="arabicPeriod"/>
            </a:pPr>
            <a:r>
              <a:rPr lang="en-US" sz="2800" dirty="0" smtClean="0">
                <a:latin typeface="+mj-lt"/>
              </a:rPr>
              <a:t>Present the Solution</a:t>
            </a:r>
          </a:p>
          <a:p>
            <a:pPr marL="0" indent="0">
              <a:buNone/>
            </a:pPr>
            <a:endParaRPr lang="en-US" dirty="0">
              <a:latin typeface="+mj-lt"/>
            </a:endParaRPr>
          </a:p>
        </p:txBody>
      </p:sp>
      <p:sp>
        <p:nvSpPr>
          <p:cNvPr id="61" name="Rectangle 60"/>
          <p:cNvSpPr/>
          <p:nvPr/>
        </p:nvSpPr>
        <p:spPr>
          <a:xfrm>
            <a:off x="5049982" y="6101367"/>
            <a:ext cx="3595254" cy="646331"/>
          </a:xfrm>
          <a:prstGeom prst="rect">
            <a:avLst/>
          </a:prstGeom>
        </p:spPr>
        <p:txBody>
          <a:bodyPr wrap="square">
            <a:spAutoFit/>
          </a:bodyPr>
          <a:lstStyle/>
          <a:p>
            <a:r>
              <a:rPr lang="en-US" sz="1200" i="1" dirty="0" smtClean="0"/>
              <a:t>This design process was developed based on the University </a:t>
            </a:r>
            <a:r>
              <a:rPr lang="en-US" sz="1200" i="1" dirty="0"/>
              <a:t>of Maryland - College Park - IRB Research Project</a:t>
            </a:r>
            <a:endParaRPr lang="en-US" sz="12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245" y="1072012"/>
            <a:ext cx="4246395" cy="502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5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8252</TotalTime>
  <Words>1441</Words>
  <Application>Microsoft Office PowerPoint</Application>
  <PresentationFormat>On-screen Show (4:3)</PresentationFormat>
  <Paragraphs>235</Paragraphs>
  <Slides>28</Slides>
  <Notes>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PowerPointTemplateAE_2009_1217_NEW NEW Template</vt:lpstr>
      <vt:lpstr>1_Custom Design</vt:lpstr>
      <vt:lpstr>A Design Process</vt:lpstr>
      <vt:lpstr>The Design Process</vt:lpstr>
      <vt:lpstr>What Is Design?</vt:lpstr>
      <vt:lpstr>What Is a Design Process?</vt:lpstr>
      <vt:lpstr>Design Process</vt:lpstr>
      <vt:lpstr>Design Process Example</vt:lpstr>
      <vt:lpstr>Design Process Example</vt:lpstr>
      <vt:lpstr>Design Process Example</vt:lpstr>
      <vt:lpstr>Design Process used in IED</vt:lpstr>
      <vt:lpstr>Design Process</vt:lpstr>
      <vt:lpstr>Define the Problem</vt:lpstr>
      <vt:lpstr>Define the Problem</vt:lpstr>
      <vt:lpstr>Define the Problem</vt:lpstr>
      <vt:lpstr>Generate Concepts</vt:lpstr>
      <vt:lpstr>Generate Concepts</vt:lpstr>
      <vt:lpstr>Generate Concepts</vt:lpstr>
      <vt:lpstr>Develop a Solution</vt:lpstr>
      <vt:lpstr>Develop a Solution</vt:lpstr>
      <vt:lpstr>Develop a Solution</vt:lpstr>
      <vt:lpstr>Construct and Test a Prototype</vt:lpstr>
      <vt:lpstr>PowerPoint Presentation</vt:lpstr>
      <vt:lpstr>Evaluate the Solution</vt:lpstr>
      <vt:lpstr>Evaluate the Solution</vt:lpstr>
      <vt:lpstr>Evaluate the Solution</vt:lpstr>
      <vt:lpstr>PowerPoint Presentation</vt:lpstr>
      <vt:lpstr>Design Process</vt:lpstr>
      <vt:lpstr>PowerPoint Presentation</vt:lpstr>
      <vt:lpstr>Image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A Design Process</dc:title>
  <dc:subject>IED - Lesson x.y - Lesson title</dc:subject>
  <dc:creator>IED Curriculum Team</dc:creator>
  <cp:lastModifiedBy>Windows User</cp:lastModifiedBy>
  <cp:revision>151</cp:revision>
  <cp:lastPrinted>2012-08-27T13:58:51Z</cp:lastPrinted>
  <dcterms:created xsi:type="dcterms:W3CDTF">2010-01-04T14:07:12Z</dcterms:created>
  <dcterms:modified xsi:type="dcterms:W3CDTF">2015-08-26T16:01:03Z</dcterms:modified>
</cp:coreProperties>
</file>