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handoutMasterIdLst>
    <p:handoutMasterId r:id="rId16"/>
  </p:handoutMasterIdLst>
  <p:sldIdLst>
    <p:sldId id="299" r:id="rId2"/>
    <p:sldId id="300" r:id="rId3"/>
    <p:sldId id="288" r:id="rId4"/>
    <p:sldId id="310" r:id="rId5"/>
    <p:sldId id="301" r:id="rId6"/>
    <p:sldId id="302" r:id="rId7"/>
    <p:sldId id="304" r:id="rId8"/>
    <p:sldId id="303" r:id="rId9"/>
    <p:sldId id="306" r:id="rId10"/>
    <p:sldId id="307" r:id="rId11"/>
    <p:sldId id="308" r:id="rId12"/>
    <p:sldId id="309" r:id="rId13"/>
    <p:sldId id="305" r:id="rId14"/>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ham Timothy" initials="BT" lastIdx="1" clrIdx="0">
    <p:extLst>
      <p:ext uri="{19B8F6BF-5375-455C-9EA6-DF929625EA0E}">
        <p15:presenceInfo xmlns:p15="http://schemas.microsoft.com/office/powerpoint/2012/main" userId="S-1-5-21-1275210071-1532298954-682003330-221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194"/>
    <a:srgbClr val="C7E8E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BE77471-DEFC-4618-ABD5-31390FCE8DFC}" type="datetimeFigureOut">
              <a:rPr lang="en-US" smtClean="0"/>
              <a:t>10/26/2018</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C6BC6B0F-34AA-45FD-BEA2-E0010EE9794A}" type="slidenum">
              <a:rPr lang="en-US" smtClean="0"/>
              <a:t>‹#›</a:t>
            </a:fld>
            <a:endParaRPr lang="en-US" dirty="0"/>
          </a:p>
        </p:txBody>
      </p:sp>
    </p:spTree>
    <p:extLst>
      <p:ext uri="{BB962C8B-B14F-4D97-AF65-F5344CB8AC3E}">
        <p14:creationId xmlns:p14="http://schemas.microsoft.com/office/powerpoint/2010/main" val="114757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37530CE-46D4-497F-86F9-0E5A65959FD2}" type="datetimeFigureOut">
              <a:rPr lang="en-US" smtClean="0"/>
              <a:pPr/>
              <a:t>10/26/2018</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D8AFA8B-1481-464C-85A9-00E3B775E4DC}" type="slidenum">
              <a:rPr lang="en-US" smtClean="0"/>
              <a:pPr/>
              <a:t>‹#›</a:t>
            </a:fld>
            <a:endParaRPr lang="en-US" dirty="0"/>
          </a:p>
        </p:txBody>
      </p:sp>
    </p:spTree>
    <p:extLst>
      <p:ext uri="{BB962C8B-B14F-4D97-AF65-F5344CB8AC3E}">
        <p14:creationId xmlns:p14="http://schemas.microsoft.com/office/powerpoint/2010/main" val="55594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7188" y="1912898"/>
            <a:ext cx="8237624" cy="3032204"/>
          </a:xfrm>
          <a:prstGeom prst="rect">
            <a:avLst/>
          </a:prstGeom>
        </p:spPr>
      </p:pic>
    </p:spTree>
    <p:extLst>
      <p:ext uri="{BB962C8B-B14F-4D97-AF65-F5344CB8AC3E}">
        <p14:creationId xmlns:p14="http://schemas.microsoft.com/office/powerpoint/2010/main" val="280148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288972" y="1122363"/>
            <a:ext cx="6107775" cy="3449636"/>
          </a:xfrm>
        </p:spPr>
        <p:txBody>
          <a:bodyPr anchor="ctr">
            <a:normAutofit/>
          </a:bodyPr>
          <a:lstStyle>
            <a:lvl1pPr algn="l">
              <a:defRPr sz="4800"/>
            </a:lvl1pPr>
          </a:lstStyle>
          <a:p>
            <a:r>
              <a:rPr lang="en-US" dirty="0"/>
              <a:t>Click to add workshop session title</a:t>
            </a:r>
          </a:p>
        </p:txBody>
      </p:sp>
      <p:sp>
        <p:nvSpPr>
          <p:cNvPr id="3" name="Subtitle 2"/>
          <p:cNvSpPr>
            <a:spLocks noGrp="1"/>
          </p:cNvSpPr>
          <p:nvPr>
            <p:ph type="subTitle" idx="1" hasCustomPrompt="1"/>
          </p:nvPr>
        </p:nvSpPr>
        <p:spPr>
          <a:xfrm>
            <a:off x="5288972" y="4578081"/>
            <a:ext cx="6107775" cy="969961"/>
          </a:xfrm>
        </p:spPr>
        <p:txBody>
          <a:bodyPr/>
          <a:lstStyle>
            <a:lvl1pPr marL="0" indent="0" algn="l">
              <a:buNone/>
              <a:defRPr sz="24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presenter’s name</a:t>
            </a:r>
          </a:p>
        </p:txBody>
      </p:sp>
    </p:spTree>
    <p:extLst>
      <p:ext uri="{BB962C8B-B14F-4D97-AF65-F5344CB8AC3E}">
        <p14:creationId xmlns:p14="http://schemas.microsoft.com/office/powerpoint/2010/main" val="422827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al Insid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365125"/>
            <a:ext cx="10515600" cy="986937"/>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add headline</a:t>
            </a:r>
          </a:p>
        </p:txBody>
      </p:sp>
      <p:sp>
        <p:nvSpPr>
          <p:cNvPr id="3" name="Content Placeholder 2"/>
          <p:cNvSpPr>
            <a:spLocks noGrp="1"/>
          </p:cNvSpPr>
          <p:nvPr>
            <p:ph idx="1"/>
          </p:nvPr>
        </p:nvSpPr>
        <p:spPr>
          <a:xfrm>
            <a:off x="838200" y="1602155"/>
            <a:ext cx="10515600" cy="4130826"/>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838200" y="1362445"/>
            <a:ext cx="10515600" cy="0"/>
          </a:xfrm>
          <a:prstGeom prst="line">
            <a:avLst/>
          </a:prstGeom>
          <a:ln>
            <a:solidFill>
              <a:srgbClr val="62AF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7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eal Inside Slide 2 Column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365126"/>
            <a:ext cx="10515600" cy="997320"/>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add headline</a:t>
            </a:r>
          </a:p>
        </p:txBody>
      </p:sp>
      <p:sp>
        <p:nvSpPr>
          <p:cNvPr id="3" name="Content Placeholder 2"/>
          <p:cNvSpPr>
            <a:spLocks noGrp="1"/>
          </p:cNvSpPr>
          <p:nvPr>
            <p:ph sz="half" idx="1"/>
          </p:nvPr>
        </p:nvSpPr>
        <p:spPr>
          <a:xfrm>
            <a:off x="838200" y="1600814"/>
            <a:ext cx="5181600" cy="4152714"/>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00814"/>
            <a:ext cx="5181600" cy="4152714"/>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a:off x="838200" y="1362445"/>
            <a:ext cx="10515600" cy="0"/>
          </a:xfrm>
          <a:prstGeom prst="line">
            <a:avLst/>
          </a:prstGeom>
          <a:ln>
            <a:solidFill>
              <a:srgbClr val="62AF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340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eal Inside Slide 2 Colum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icture Placeholder 5"/>
          <p:cNvSpPr>
            <a:spLocks noGrp="1"/>
          </p:cNvSpPr>
          <p:nvPr>
            <p:ph type="pic" sz="quarter" idx="10"/>
          </p:nvPr>
        </p:nvSpPr>
        <p:spPr>
          <a:xfrm>
            <a:off x="6172200" y="1600200"/>
            <a:ext cx="5181600" cy="4152900"/>
          </a:xfrm>
        </p:spPr>
        <p:txBody>
          <a:bodyPr/>
          <a:lstStyle/>
          <a:p>
            <a:r>
              <a:rPr lang="en-US"/>
              <a:t>Click icon to add picture</a:t>
            </a:r>
          </a:p>
        </p:txBody>
      </p:sp>
      <p:sp>
        <p:nvSpPr>
          <p:cNvPr id="2" name="Title 1"/>
          <p:cNvSpPr>
            <a:spLocks noGrp="1"/>
          </p:cNvSpPr>
          <p:nvPr>
            <p:ph type="title" hasCustomPrompt="1"/>
          </p:nvPr>
        </p:nvSpPr>
        <p:spPr>
          <a:xfrm>
            <a:off x="838200" y="365126"/>
            <a:ext cx="10515600" cy="997320"/>
          </a:xfr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add headline</a:t>
            </a:r>
          </a:p>
        </p:txBody>
      </p:sp>
      <p:sp>
        <p:nvSpPr>
          <p:cNvPr id="3" name="Content Placeholder 2"/>
          <p:cNvSpPr>
            <a:spLocks noGrp="1"/>
          </p:cNvSpPr>
          <p:nvPr>
            <p:ph sz="half" idx="1"/>
          </p:nvPr>
        </p:nvSpPr>
        <p:spPr>
          <a:xfrm>
            <a:off x="838200" y="1600814"/>
            <a:ext cx="5181600" cy="4152714"/>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a:off x="838200" y="1362445"/>
            <a:ext cx="10515600" cy="0"/>
          </a:xfrm>
          <a:prstGeom prst="line">
            <a:avLst/>
          </a:prstGeom>
          <a:ln>
            <a:solidFill>
              <a:srgbClr val="62AF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2232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al Inside Slide Full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p:cNvSpPr>
            <a:spLocks noGrp="1"/>
          </p:cNvSpPr>
          <p:nvPr>
            <p:ph type="pic" sz="quarter" idx="10"/>
          </p:nvPr>
        </p:nvSpPr>
        <p:spPr>
          <a:xfrm>
            <a:off x="441325" y="411163"/>
            <a:ext cx="11271250" cy="5311775"/>
          </a:xfrm>
        </p:spPr>
        <p:txBody>
          <a:bodyPr/>
          <a:lstStyle/>
          <a:p>
            <a:r>
              <a:rPr lang="en-US"/>
              <a:t>Click icon to add picture</a:t>
            </a:r>
          </a:p>
        </p:txBody>
      </p:sp>
    </p:spTree>
    <p:extLst>
      <p:ext uri="{BB962C8B-B14F-4D97-AF65-F5344CB8AC3E}">
        <p14:creationId xmlns:p14="http://schemas.microsoft.com/office/powerpoint/2010/main" val="294926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288972" y="1122363"/>
            <a:ext cx="6107775" cy="3449636"/>
          </a:xfrm>
        </p:spPr>
        <p:txBody>
          <a:bodyPr anchor="ctr">
            <a:normAutofit/>
          </a:bodyPr>
          <a:lstStyle>
            <a:lvl1pPr algn="l">
              <a:defRPr sz="4800" baseline="0"/>
            </a:lvl1pPr>
          </a:lstStyle>
          <a:p>
            <a:r>
              <a:rPr lang="en-US" dirty="0"/>
              <a:t>Click to add your name and contact information</a:t>
            </a:r>
          </a:p>
        </p:txBody>
      </p:sp>
      <p:sp>
        <p:nvSpPr>
          <p:cNvPr id="3" name="Subtitle 2"/>
          <p:cNvSpPr>
            <a:spLocks noGrp="1"/>
          </p:cNvSpPr>
          <p:nvPr>
            <p:ph type="subTitle" idx="1" hasCustomPrompt="1"/>
          </p:nvPr>
        </p:nvSpPr>
        <p:spPr>
          <a:xfrm>
            <a:off x="5288972" y="4578081"/>
            <a:ext cx="6107775" cy="969961"/>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Twitter handle and email address</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4987" y="2668137"/>
            <a:ext cx="4134090" cy="1521726"/>
          </a:xfrm>
          <a:prstGeom prst="rect">
            <a:avLst/>
          </a:prstGeom>
        </p:spPr>
      </p:pic>
    </p:spTree>
    <p:extLst>
      <p:ext uri="{BB962C8B-B14F-4D97-AF65-F5344CB8AC3E}">
        <p14:creationId xmlns:p14="http://schemas.microsoft.com/office/powerpoint/2010/main" val="379721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6"/>
            <a:ext cx="10515600" cy="9973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0814"/>
            <a:ext cx="10515600" cy="44165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838200" y="1362445"/>
            <a:ext cx="10515600" cy="0"/>
          </a:xfrm>
          <a:prstGeom prst="line">
            <a:avLst/>
          </a:prstGeom>
          <a:ln>
            <a:solidFill>
              <a:srgbClr val="62AF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312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6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0D68-35D2-431D-B90D-F34688B747C4}"/>
              </a:ext>
            </a:extLst>
          </p:cNvPr>
          <p:cNvSpPr>
            <a:spLocks noGrp="1"/>
          </p:cNvSpPr>
          <p:nvPr>
            <p:ph type="title"/>
          </p:nvPr>
        </p:nvSpPr>
        <p:spPr/>
        <p:txBody>
          <a:bodyPr/>
          <a:lstStyle/>
          <a:p>
            <a:r>
              <a:rPr lang="en-US" dirty="0"/>
              <a:t>Creating a Custom Title Block Cont. </a:t>
            </a:r>
          </a:p>
        </p:txBody>
      </p:sp>
      <p:sp>
        <p:nvSpPr>
          <p:cNvPr id="14" name="Content Placeholder 13">
            <a:extLst>
              <a:ext uri="{FF2B5EF4-FFF2-40B4-BE49-F238E27FC236}">
                <a16:creationId xmlns:a16="http://schemas.microsoft.com/office/drawing/2014/main" id="{62B94884-630F-4A23-9031-217B21DACA74}"/>
              </a:ext>
            </a:extLst>
          </p:cNvPr>
          <p:cNvSpPr>
            <a:spLocks noGrp="1"/>
          </p:cNvSpPr>
          <p:nvPr>
            <p:ph idx="1"/>
          </p:nvPr>
        </p:nvSpPr>
        <p:spPr>
          <a:xfrm>
            <a:off x="838200" y="1602154"/>
            <a:ext cx="8087686" cy="4765089"/>
          </a:xfrm>
        </p:spPr>
        <p:txBody>
          <a:bodyPr>
            <a:normAutofit/>
          </a:bodyPr>
          <a:lstStyle/>
          <a:p>
            <a:pPr marL="457200" indent="-457200">
              <a:buFont typeface="+mj-lt"/>
              <a:buAutoNum type="arabicPeriod" startAt="5"/>
            </a:pPr>
            <a:r>
              <a:rPr lang="en-US" dirty="0"/>
              <a:t>Now use sketching tools (rectangle, line, etc.) to create outlines of how you want the title block sections to look</a:t>
            </a:r>
          </a:p>
          <a:p>
            <a:pPr marL="457200" indent="-457200">
              <a:buFont typeface="+mj-lt"/>
              <a:buAutoNum type="arabicPeriod" startAt="5"/>
            </a:pPr>
            <a:r>
              <a:rPr lang="en-US" dirty="0"/>
              <a:t>Use the text tool to place text in your title block.</a:t>
            </a:r>
          </a:p>
          <a:p>
            <a:pPr lvl="1"/>
            <a:r>
              <a:rPr lang="en-US" dirty="0"/>
              <a:t>To create permanent text, left click to locate top left corner of the text. Type in the text desired. Highlight the text in order to change font size, bold, etc. Select OK.</a:t>
            </a:r>
          </a:p>
          <a:p>
            <a:pPr lvl="1"/>
            <a:r>
              <a:rPr lang="en-US" dirty="0"/>
              <a:t>To create Prompted Entry text, left click to locate top left corner of the text. Under Type, select Prompted Entry. Replace the text that says Enter Prompt for Field with your prompt. Highlight your prompt to change font size, etc. Click OK when done</a:t>
            </a:r>
          </a:p>
          <a:p>
            <a:pPr lvl="1"/>
            <a:r>
              <a:rPr lang="en-US" dirty="0"/>
              <a:t>To use field text (automatic info), left click to locate top left corner of the text. Under Type, select the property you want to use, and then click the Add Text Parameter button. Do not edit the text in the text box. Highlight text to change font, bold, etc. Click OK.</a:t>
            </a:r>
          </a:p>
          <a:p>
            <a:pPr marL="457200" indent="-457200">
              <a:buFont typeface="+mj-lt"/>
              <a:buAutoNum type="arabicPeriod" startAt="5"/>
            </a:pPr>
            <a:endParaRPr lang="en-US" dirty="0"/>
          </a:p>
        </p:txBody>
      </p:sp>
      <p:pic>
        <p:nvPicPr>
          <p:cNvPr id="2062" name="Picture 14">
            <a:extLst>
              <a:ext uri="{FF2B5EF4-FFF2-40B4-BE49-F238E27FC236}">
                <a16:creationId xmlns:a16="http://schemas.microsoft.com/office/drawing/2014/main" id="{BFBCB070-6C0A-444D-BC9F-2B79AB7F3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943" y="924072"/>
            <a:ext cx="2657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 descr="wnames">
            <a:extLst>
              <a:ext uri="{FF2B5EF4-FFF2-40B4-BE49-F238E27FC236}">
                <a16:creationId xmlns:a16="http://schemas.microsoft.com/office/drawing/2014/main" id="{B9EC398C-D5C6-4517-9A8B-1F69CE31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095" y="2374578"/>
            <a:ext cx="2041321" cy="9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6">
            <a:extLst>
              <a:ext uri="{FF2B5EF4-FFF2-40B4-BE49-F238E27FC236}">
                <a16:creationId xmlns:a16="http://schemas.microsoft.com/office/drawing/2014/main" id="{6855FDB8-6344-425E-B6AA-DBF60640C7AD}"/>
              </a:ext>
            </a:extLst>
          </p:cNvPr>
          <p:cNvGrpSpPr>
            <a:grpSpLocks/>
          </p:cNvGrpSpPr>
          <p:nvPr/>
        </p:nvGrpSpPr>
        <p:grpSpPr bwMode="auto">
          <a:xfrm>
            <a:off x="8537415" y="3589192"/>
            <a:ext cx="2505075" cy="1371600"/>
            <a:chOff x="5835" y="715"/>
            <a:chExt cx="4980" cy="3068"/>
          </a:xfrm>
        </p:grpSpPr>
        <p:pic>
          <p:nvPicPr>
            <p:cNvPr id="2065" name="Picture 4">
              <a:extLst>
                <a:ext uri="{FF2B5EF4-FFF2-40B4-BE49-F238E27FC236}">
                  <a16:creationId xmlns:a16="http://schemas.microsoft.com/office/drawing/2014/main" id="{62B1598B-F07E-41DD-8ACE-76F8C6182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576" b="32039"/>
            <a:stretch>
              <a:fillRect/>
            </a:stretch>
          </p:blipFill>
          <p:spPr bwMode="auto">
            <a:xfrm>
              <a:off x="6695" y="715"/>
              <a:ext cx="412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66" name="AutoShape 18">
              <a:extLst>
                <a:ext uri="{FF2B5EF4-FFF2-40B4-BE49-F238E27FC236}">
                  <a16:creationId xmlns:a16="http://schemas.microsoft.com/office/drawing/2014/main" id="{1FDD32E9-2BAC-49C3-99AD-F12FDB6DDCD7}"/>
                </a:ext>
              </a:extLst>
            </p:cNvPr>
            <p:cNvCxnSpPr>
              <a:cxnSpLocks noChangeShapeType="1"/>
            </p:cNvCxnSpPr>
            <p:nvPr/>
          </p:nvCxnSpPr>
          <p:spPr bwMode="auto">
            <a:xfrm>
              <a:off x="6380" y="945"/>
              <a:ext cx="660" cy="1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67" name="AutoShape 19">
              <a:extLst>
                <a:ext uri="{FF2B5EF4-FFF2-40B4-BE49-F238E27FC236}">
                  <a16:creationId xmlns:a16="http://schemas.microsoft.com/office/drawing/2014/main" id="{20D583DD-A2A7-40B6-8A47-7BB8F4CFDA7E}"/>
                </a:ext>
              </a:extLst>
            </p:cNvPr>
            <p:cNvCxnSpPr>
              <a:cxnSpLocks noChangeShapeType="1"/>
            </p:cNvCxnSpPr>
            <p:nvPr/>
          </p:nvCxnSpPr>
          <p:spPr bwMode="auto">
            <a:xfrm>
              <a:off x="5835" y="3045"/>
              <a:ext cx="960" cy="1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16" name="Group 20">
            <a:extLst>
              <a:ext uri="{FF2B5EF4-FFF2-40B4-BE49-F238E27FC236}">
                <a16:creationId xmlns:a16="http://schemas.microsoft.com/office/drawing/2014/main" id="{FB77E914-4849-4C50-9684-942BFC1D0C47}"/>
              </a:ext>
            </a:extLst>
          </p:cNvPr>
          <p:cNvGrpSpPr>
            <a:grpSpLocks/>
          </p:cNvGrpSpPr>
          <p:nvPr/>
        </p:nvGrpSpPr>
        <p:grpSpPr bwMode="auto">
          <a:xfrm>
            <a:off x="8391525" y="5063617"/>
            <a:ext cx="2650965" cy="1689052"/>
            <a:chOff x="5520" y="4069"/>
            <a:chExt cx="5435" cy="3767"/>
          </a:xfrm>
        </p:grpSpPr>
        <p:pic>
          <p:nvPicPr>
            <p:cNvPr id="2069" name="Picture 21">
              <a:extLst>
                <a:ext uri="{FF2B5EF4-FFF2-40B4-BE49-F238E27FC236}">
                  <a16:creationId xmlns:a16="http://schemas.microsoft.com/office/drawing/2014/main" id="{C58989DC-53CD-4284-81B5-8B16CE905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5471" b="29567"/>
            <a:stretch>
              <a:fillRect/>
            </a:stretch>
          </p:blipFill>
          <p:spPr bwMode="auto">
            <a:xfrm>
              <a:off x="6695" y="4069"/>
              <a:ext cx="4113"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0" name="AutoShape 22">
              <a:extLst>
                <a:ext uri="{FF2B5EF4-FFF2-40B4-BE49-F238E27FC236}">
                  <a16:creationId xmlns:a16="http://schemas.microsoft.com/office/drawing/2014/main" id="{C88EFA24-6DD0-421E-9D46-8C05C11E8952}"/>
                </a:ext>
              </a:extLst>
            </p:cNvPr>
            <p:cNvCxnSpPr>
              <a:cxnSpLocks noChangeShapeType="1"/>
            </p:cNvCxnSpPr>
            <p:nvPr/>
          </p:nvCxnSpPr>
          <p:spPr bwMode="auto">
            <a:xfrm flipV="1">
              <a:off x="5520" y="4665"/>
              <a:ext cx="4560" cy="95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071" name="Picture 23">
              <a:extLst>
                <a:ext uri="{FF2B5EF4-FFF2-40B4-BE49-F238E27FC236}">
                  <a16:creationId xmlns:a16="http://schemas.microsoft.com/office/drawing/2014/main" id="{BE0D2CB8-5C86-4A20-8A14-EC6FB148B0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587" t="45914"/>
            <a:stretch>
              <a:fillRect/>
            </a:stretch>
          </p:blipFill>
          <p:spPr bwMode="auto">
            <a:xfrm>
              <a:off x="6695" y="5751"/>
              <a:ext cx="4260" cy="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534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0D68-35D2-431D-B90D-F34688B747C4}"/>
              </a:ext>
            </a:extLst>
          </p:cNvPr>
          <p:cNvSpPr>
            <a:spLocks noGrp="1"/>
          </p:cNvSpPr>
          <p:nvPr>
            <p:ph type="title"/>
          </p:nvPr>
        </p:nvSpPr>
        <p:spPr/>
        <p:txBody>
          <a:bodyPr/>
          <a:lstStyle/>
          <a:p>
            <a:r>
              <a:rPr lang="en-US" dirty="0"/>
              <a:t>Creating a Custom Title Block Cont. </a:t>
            </a:r>
          </a:p>
        </p:txBody>
      </p:sp>
      <p:sp>
        <p:nvSpPr>
          <p:cNvPr id="14" name="Content Placeholder 13">
            <a:extLst>
              <a:ext uri="{FF2B5EF4-FFF2-40B4-BE49-F238E27FC236}">
                <a16:creationId xmlns:a16="http://schemas.microsoft.com/office/drawing/2014/main" id="{62B94884-630F-4A23-9031-217B21DACA74}"/>
              </a:ext>
            </a:extLst>
          </p:cNvPr>
          <p:cNvSpPr>
            <a:spLocks noGrp="1"/>
          </p:cNvSpPr>
          <p:nvPr>
            <p:ph idx="1"/>
          </p:nvPr>
        </p:nvSpPr>
        <p:spPr>
          <a:xfrm>
            <a:off x="838200" y="1602154"/>
            <a:ext cx="8087686" cy="4765089"/>
          </a:xfrm>
        </p:spPr>
        <p:txBody>
          <a:bodyPr>
            <a:normAutofit/>
          </a:bodyPr>
          <a:lstStyle/>
          <a:p>
            <a:pPr marL="457200" indent="-457200">
              <a:buFont typeface="+mj-lt"/>
              <a:buAutoNum type="arabicPeriod" startAt="7"/>
            </a:pPr>
            <a:r>
              <a:rPr lang="en-US" dirty="0"/>
              <a:t>To insert an image, make sure your image is a bitmap. From Insert panel select Insert Image (icon that looks like a mountain). Left click to locate image and bring up Open pop up. Make sure to uncheck Link in the open window, or you will have to include any images that you use in the Templates folder.</a:t>
            </a:r>
          </a:p>
          <a:p>
            <a:pPr marL="457200" lvl="0" indent="-457200">
              <a:buFont typeface="+mj-lt"/>
              <a:buAutoNum type="arabicPeriod" startAt="7"/>
            </a:pPr>
            <a:r>
              <a:rPr lang="en-US" dirty="0"/>
              <a:t>When done creating/editing your block, right click and Save Title Block.</a:t>
            </a:r>
          </a:p>
          <a:p>
            <a:pPr marL="457200" indent="-457200">
              <a:buFont typeface="+mj-lt"/>
              <a:buAutoNum type="arabicPeriod" startAt="7"/>
            </a:pPr>
            <a:r>
              <a:rPr lang="en-US" dirty="0"/>
              <a:t>In your browser double click on the block that you have created. This action will apply the block to your drawing. If prompted entry appears, hit Cancel.</a:t>
            </a:r>
          </a:p>
        </p:txBody>
      </p:sp>
      <p:pic>
        <p:nvPicPr>
          <p:cNvPr id="3074" name="Picture 2">
            <a:extLst>
              <a:ext uri="{FF2B5EF4-FFF2-40B4-BE49-F238E27FC236}">
                <a16:creationId xmlns:a16="http://schemas.microsoft.com/office/drawing/2014/main" id="{FDB96222-B9ED-4F93-9AFD-F016716C0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123" y="356699"/>
            <a:ext cx="2752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2AFEBC7C-4923-47BF-B2CA-ECD6114A9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073" y="2510604"/>
            <a:ext cx="2390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1" descr="finaltemplate">
            <a:extLst>
              <a:ext uri="{FF2B5EF4-FFF2-40B4-BE49-F238E27FC236}">
                <a16:creationId xmlns:a16="http://schemas.microsoft.com/office/drawing/2014/main" id="{45C36229-2BB6-4B08-83F1-7A6CF09E9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598" y="5362153"/>
            <a:ext cx="3219450" cy="131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4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0D68-35D2-431D-B90D-F34688B747C4}"/>
              </a:ext>
            </a:extLst>
          </p:cNvPr>
          <p:cNvSpPr>
            <a:spLocks noGrp="1"/>
          </p:cNvSpPr>
          <p:nvPr>
            <p:ph type="title"/>
          </p:nvPr>
        </p:nvSpPr>
        <p:spPr/>
        <p:txBody>
          <a:bodyPr/>
          <a:lstStyle/>
          <a:p>
            <a:r>
              <a:rPr lang="en-US" dirty="0"/>
              <a:t>Creating a Custom Title Block Cont. </a:t>
            </a:r>
          </a:p>
        </p:txBody>
      </p:sp>
      <p:sp>
        <p:nvSpPr>
          <p:cNvPr id="14" name="Content Placeholder 13">
            <a:extLst>
              <a:ext uri="{FF2B5EF4-FFF2-40B4-BE49-F238E27FC236}">
                <a16:creationId xmlns:a16="http://schemas.microsoft.com/office/drawing/2014/main" id="{62B94884-630F-4A23-9031-217B21DACA74}"/>
              </a:ext>
            </a:extLst>
          </p:cNvPr>
          <p:cNvSpPr>
            <a:spLocks noGrp="1"/>
          </p:cNvSpPr>
          <p:nvPr>
            <p:ph idx="1"/>
          </p:nvPr>
        </p:nvSpPr>
        <p:spPr>
          <a:xfrm>
            <a:off x="838199" y="1602154"/>
            <a:ext cx="10515599" cy="4765089"/>
          </a:xfrm>
        </p:spPr>
        <p:txBody>
          <a:bodyPr>
            <a:normAutofit/>
          </a:bodyPr>
          <a:lstStyle/>
          <a:p>
            <a:pPr marL="457200" indent="-457200">
              <a:buFont typeface="+mj-lt"/>
              <a:buAutoNum type="arabicPeriod" startAt="10"/>
            </a:pPr>
            <a:r>
              <a:rPr lang="en-US"/>
              <a:t> Save </a:t>
            </a:r>
            <a:r>
              <a:rPr lang="en-US" dirty="0"/>
              <a:t>As and then choose Save Copy As Template. Save file in Inventor Templates folder OR have students save this template on their network drive space. This can now be opened and used as their template for any drawing file they create. If you wish to create a new tab in the New File box, create a new folder within the Templates folder. Save any items that you want to include in that folder.</a:t>
            </a:r>
          </a:p>
        </p:txBody>
      </p:sp>
    </p:spTree>
    <p:extLst>
      <p:ext uri="{BB962C8B-B14F-4D97-AF65-F5344CB8AC3E}">
        <p14:creationId xmlns:p14="http://schemas.microsoft.com/office/powerpoint/2010/main" val="109700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1294-51F8-4F9C-9141-DD5DE17CF0E2}"/>
              </a:ext>
            </a:extLst>
          </p:cNvPr>
          <p:cNvSpPr>
            <a:spLocks noGrp="1"/>
          </p:cNvSpPr>
          <p:nvPr>
            <p:ph type="title"/>
          </p:nvPr>
        </p:nvSpPr>
        <p:spPr/>
        <p:txBody>
          <a:bodyPr/>
          <a:lstStyle/>
          <a:p>
            <a:r>
              <a:rPr lang="en-US" dirty="0"/>
              <a:t>Recap &amp; Questions?</a:t>
            </a:r>
          </a:p>
        </p:txBody>
      </p:sp>
      <p:pic>
        <p:nvPicPr>
          <p:cNvPr id="1026" name="Picture 2" descr="Related image">
            <a:extLst>
              <a:ext uri="{FF2B5EF4-FFF2-40B4-BE49-F238E27FC236}">
                <a16:creationId xmlns:a16="http://schemas.microsoft.com/office/drawing/2014/main" id="{47A08202-8C31-4A44-80E9-8834DDB8BF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2217" y="1601788"/>
            <a:ext cx="5507566" cy="4130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7A1619-D0E0-4EC1-8EED-AF5151E9991C}"/>
              </a:ext>
            </a:extLst>
          </p:cNvPr>
          <p:cNvSpPr/>
          <p:nvPr/>
        </p:nvSpPr>
        <p:spPr>
          <a:xfrm>
            <a:off x="7989116" y="5732463"/>
            <a:ext cx="3364684" cy="646331"/>
          </a:xfrm>
          <a:prstGeom prst="rect">
            <a:avLst/>
          </a:prstGeom>
        </p:spPr>
        <p:txBody>
          <a:bodyPr wrap="square">
            <a:spAutoFit/>
          </a:bodyPr>
          <a:lstStyle/>
          <a:p>
            <a:r>
              <a:rPr lang="en-US" dirty="0"/>
              <a:t>Email: jconlin@csisd.org</a:t>
            </a:r>
          </a:p>
          <a:p>
            <a:r>
              <a:rPr lang="en-US" dirty="0"/>
              <a:t>Website: jconlin.weebly.com</a:t>
            </a:r>
          </a:p>
        </p:txBody>
      </p:sp>
    </p:spTree>
    <p:extLst>
      <p:ext uri="{BB962C8B-B14F-4D97-AF65-F5344CB8AC3E}">
        <p14:creationId xmlns:p14="http://schemas.microsoft.com/office/powerpoint/2010/main" val="64066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526" y="1122363"/>
            <a:ext cx="9358222" cy="3449636"/>
          </a:xfrm>
        </p:spPr>
        <p:txBody>
          <a:bodyPr/>
          <a:lstStyle/>
          <a:p>
            <a:r>
              <a:rPr lang="en-US" dirty="0"/>
              <a:t>Autodesk Inventor Tips and Tricks for New Users </a:t>
            </a:r>
            <a:r>
              <a:rPr lang="en-US" b="0" dirty="0"/>
              <a:t>	</a:t>
            </a:r>
          </a:p>
        </p:txBody>
      </p:sp>
      <p:sp>
        <p:nvSpPr>
          <p:cNvPr id="3" name="Subtitle 2"/>
          <p:cNvSpPr>
            <a:spLocks noGrp="1"/>
          </p:cNvSpPr>
          <p:nvPr>
            <p:ph type="subTitle" idx="1"/>
          </p:nvPr>
        </p:nvSpPr>
        <p:spPr>
          <a:xfrm>
            <a:off x="5288972" y="4578081"/>
            <a:ext cx="6296303" cy="1157556"/>
          </a:xfrm>
        </p:spPr>
        <p:txBody>
          <a:bodyPr>
            <a:normAutofit fontScale="92500" lnSpcReduction="10000"/>
          </a:bodyPr>
          <a:lstStyle/>
          <a:p>
            <a:r>
              <a:rPr lang="en-US" dirty="0"/>
              <a:t>Jill Conlin, PLTW Teacher</a:t>
            </a:r>
          </a:p>
          <a:p>
            <a:r>
              <a:rPr lang="en-US" dirty="0"/>
              <a:t>College Station High School </a:t>
            </a:r>
          </a:p>
          <a:p>
            <a:r>
              <a:rPr lang="en-US" dirty="0"/>
              <a:t>College Station, TX</a:t>
            </a:r>
          </a:p>
        </p:txBody>
      </p:sp>
    </p:spTree>
    <p:extLst>
      <p:ext uri="{BB962C8B-B14F-4D97-AF65-F5344CB8AC3E}">
        <p14:creationId xmlns:p14="http://schemas.microsoft.com/office/powerpoint/2010/main" val="269007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29194"/>
                </a:solidFill>
              </a:rPr>
              <a:t>Contact Information</a:t>
            </a:r>
          </a:p>
        </p:txBody>
      </p:sp>
      <p:sp>
        <p:nvSpPr>
          <p:cNvPr id="3" name="Content Placeholder 2"/>
          <p:cNvSpPr>
            <a:spLocks noGrp="1"/>
          </p:cNvSpPr>
          <p:nvPr>
            <p:ph idx="1"/>
          </p:nvPr>
        </p:nvSpPr>
        <p:spPr>
          <a:xfrm>
            <a:off x="1588699" y="1886827"/>
            <a:ext cx="10515600" cy="4130826"/>
          </a:xfrm>
        </p:spPr>
        <p:txBody>
          <a:bodyPr/>
          <a:lstStyle/>
          <a:p>
            <a:pPr marL="0" indent="0">
              <a:buNone/>
            </a:pPr>
            <a:r>
              <a:rPr lang="en-US" dirty="0"/>
              <a:t>Email: jconlin@csisd.org</a:t>
            </a:r>
          </a:p>
          <a:p>
            <a:pPr marL="0" indent="0">
              <a:buNone/>
            </a:pPr>
            <a:r>
              <a:rPr lang="en-US" dirty="0"/>
              <a:t>Website: jconlin.weebly.com</a:t>
            </a:r>
          </a:p>
          <a:p>
            <a:pPr marL="0" indent="0">
              <a:buNone/>
            </a:pPr>
            <a:r>
              <a:rPr lang="en-US" dirty="0"/>
              <a:t>	</a:t>
            </a:r>
          </a:p>
        </p:txBody>
      </p:sp>
    </p:spTree>
    <p:extLst>
      <p:ext uri="{BB962C8B-B14F-4D97-AF65-F5344CB8AC3E}">
        <p14:creationId xmlns:p14="http://schemas.microsoft.com/office/powerpoint/2010/main" val="118728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558F-42B2-4BA8-9429-FC609D192F80}"/>
              </a:ext>
            </a:extLst>
          </p:cNvPr>
          <p:cNvSpPr>
            <a:spLocks noGrp="1"/>
          </p:cNvSpPr>
          <p:nvPr>
            <p:ph type="title"/>
          </p:nvPr>
        </p:nvSpPr>
        <p:spPr/>
        <p:txBody>
          <a:bodyPr/>
          <a:lstStyle/>
          <a:p>
            <a:r>
              <a:rPr lang="en-US" dirty="0"/>
              <a:t>Downloading T9 Files</a:t>
            </a:r>
          </a:p>
        </p:txBody>
      </p:sp>
      <p:sp>
        <p:nvSpPr>
          <p:cNvPr id="3" name="Content Placeholder 2">
            <a:extLst>
              <a:ext uri="{FF2B5EF4-FFF2-40B4-BE49-F238E27FC236}">
                <a16:creationId xmlns:a16="http://schemas.microsoft.com/office/drawing/2014/main" id="{2DF516BB-ADEB-4F68-A3A2-E9FDA74DFFC6}"/>
              </a:ext>
            </a:extLst>
          </p:cNvPr>
          <p:cNvSpPr>
            <a:spLocks noGrp="1"/>
          </p:cNvSpPr>
          <p:nvPr>
            <p:ph idx="1"/>
          </p:nvPr>
        </p:nvSpPr>
        <p:spPr/>
        <p:txBody>
          <a:bodyPr/>
          <a:lstStyle/>
          <a:p>
            <a:r>
              <a:rPr lang="en-US" dirty="0"/>
              <a:t>Download the T9 assembly</a:t>
            </a:r>
          </a:p>
          <a:p>
            <a:pPr lvl="1"/>
            <a:r>
              <a:rPr lang="en-US" dirty="0"/>
              <a:t>Mypltw.org</a:t>
            </a:r>
          </a:p>
          <a:p>
            <a:pPr lvl="2"/>
            <a:r>
              <a:rPr lang="en-US" dirty="0"/>
              <a:t>IED Teacher file</a:t>
            </a:r>
          </a:p>
          <a:p>
            <a:pPr lvl="3"/>
            <a:r>
              <a:rPr lang="en-US" dirty="0"/>
              <a:t>Course Recourses</a:t>
            </a:r>
          </a:p>
          <a:p>
            <a:pPr lvl="4"/>
            <a:r>
              <a:rPr lang="en-US" dirty="0" err="1"/>
              <a:t>Automoblox</a:t>
            </a:r>
            <a:r>
              <a:rPr lang="en-US" dirty="0"/>
              <a:t> T9 Files</a:t>
            </a:r>
          </a:p>
        </p:txBody>
      </p:sp>
    </p:spTree>
    <p:extLst>
      <p:ext uri="{BB962C8B-B14F-4D97-AF65-F5344CB8AC3E}">
        <p14:creationId xmlns:p14="http://schemas.microsoft.com/office/powerpoint/2010/main" val="230228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2897-7C20-4F7B-899C-BFD567487960}"/>
              </a:ext>
            </a:extLst>
          </p:cNvPr>
          <p:cNvSpPr>
            <a:spLocks noGrp="1"/>
          </p:cNvSpPr>
          <p:nvPr>
            <p:ph type="title"/>
          </p:nvPr>
        </p:nvSpPr>
        <p:spPr/>
        <p:txBody>
          <a:bodyPr/>
          <a:lstStyle/>
          <a:p>
            <a:r>
              <a:rPr lang="en-US" dirty="0"/>
              <a:t>Tips for Using the Main Menu</a:t>
            </a:r>
          </a:p>
        </p:txBody>
      </p:sp>
      <p:sp>
        <p:nvSpPr>
          <p:cNvPr id="3" name="Content Placeholder 2">
            <a:extLst>
              <a:ext uri="{FF2B5EF4-FFF2-40B4-BE49-F238E27FC236}">
                <a16:creationId xmlns:a16="http://schemas.microsoft.com/office/drawing/2014/main" id="{E2B5C3AC-BF43-4B1B-95AD-2CBC511BF194}"/>
              </a:ext>
            </a:extLst>
          </p:cNvPr>
          <p:cNvSpPr>
            <a:spLocks noGrp="1"/>
          </p:cNvSpPr>
          <p:nvPr>
            <p:ph idx="1"/>
          </p:nvPr>
        </p:nvSpPr>
        <p:spPr/>
        <p:txBody>
          <a:bodyPr>
            <a:normAutofit/>
          </a:bodyPr>
          <a:lstStyle/>
          <a:p>
            <a:pPr fontAlgn="base"/>
            <a:r>
              <a:rPr lang="en-US" dirty="0"/>
              <a:t>Customizing Standard Ribbon</a:t>
            </a:r>
          </a:p>
          <a:p>
            <a:pPr lvl="1" fontAlgn="base"/>
            <a:r>
              <a:rPr lang="en-US" dirty="0"/>
              <a:t>Right Click</a:t>
            </a:r>
          </a:p>
          <a:p>
            <a:pPr lvl="2" fontAlgn="base"/>
            <a:r>
              <a:rPr lang="en-US" dirty="0"/>
              <a:t>Show Panels</a:t>
            </a:r>
          </a:p>
          <a:p>
            <a:pPr lvl="3" fontAlgn="base"/>
            <a:r>
              <a:rPr lang="en-US" dirty="0"/>
              <a:t>Select the panel to be added</a:t>
            </a:r>
          </a:p>
          <a:p>
            <a:pPr fontAlgn="base"/>
            <a:r>
              <a:rPr lang="en-US" dirty="0"/>
              <a:t>Reverse Mouse Wheel Zoom Function</a:t>
            </a:r>
          </a:p>
          <a:p>
            <a:pPr lvl="1" fontAlgn="base"/>
            <a:r>
              <a:rPr lang="en-US" dirty="0"/>
              <a:t>Tools</a:t>
            </a:r>
          </a:p>
          <a:p>
            <a:pPr lvl="2" fontAlgn="base"/>
            <a:r>
              <a:rPr lang="en-US" dirty="0"/>
              <a:t>Applications option</a:t>
            </a:r>
          </a:p>
          <a:p>
            <a:pPr lvl="3" fontAlgn="base"/>
            <a:r>
              <a:rPr lang="en-US" dirty="0"/>
              <a:t>Display</a:t>
            </a:r>
          </a:p>
          <a:p>
            <a:pPr lvl="4" fontAlgn="base"/>
            <a:r>
              <a:rPr lang="en-US" dirty="0"/>
              <a:t>Zoom Behavior, Click Reverse Direction</a:t>
            </a:r>
          </a:p>
          <a:p>
            <a:pPr fontAlgn="base"/>
            <a:endParaRPr lang="en-US" dirty="0"/>
          </a:p>
          <a:p>
            <a:endParaRPr lang="en-US" dirty="0"/>
          </a:p>
        </p:txBody>
      </p:sp>
      <p:pic>
        <p:nvPicPr>
          <p:cNvPr id="4" name="Picture 3">
            <a:extLst>
              <a:ext uri="{FF2B5EF4-FFF2-40B4-BE49-F238E27FC236}">
                <a16:creationId xmlns:a16="http://schemas.microsoft.com/office/drawing/2014/main" id="{38CD9916-6275-4655-97C6-08BEDFB8E84F}"/>
              </a:ext>
            </a:extLst>
          </p:cNvPr>
          <p:cNvPicPr>
            <a:picLocks noChangeAspect="1"/>
          </p:cNvPicPr>
          <p:nvPr/>
        </p:nvPicPr>
        <p:blipFill>
          <a:blip r:embed="rId2"/>
          <a:stretch>
            <a:fillRect/>
          </a:stretch>
        </p:blipFill>
        <p:spPr>
          <a:xfrm>
            <a:off x="6648363" y="3555185"/>
            <a:ext cx="1428750" cy="838200"/>
          </a:xfrm>
          <a:prstGeom prst="rect">
            <a:avLst/>
          </a:prstGeom>
        </p:spPr>
      </p:pic>
      <p:pic>
        <p:nvPicPr>
          <p:cNvPr id="5" name="Picture 4">
            <a:extLst>
              <a:ext uri="{FF2B5EF4-FFF2-40B4-BE49-F238E27FC236}">
                <a16:creationId xmlns:a16="http://schemas.microsoft.com/office/drawing/2014/main" id="{D6BC8F2E-81AB-4EE9-8263-42249297AA9E}"/>
              </a:ext>
            </a:extLst>
          </p:cNvPr>
          <p:cNvPicPr>
            <a:picLocks noChangeAspect="1"/>
          </p:cNvPicPr>
          <p:nvPr/>
        </p:nvPicPr>
        <p:blipFill>
          <a:blip r:embed="rId3"/>
          <a:stretch>
            <a:fillRect/>
          </a:stretch>
        </p:blipFill>
        <p:spPr>
          <a:xfrm>
            <a:off x="5432702" y="2215589"/>
            <a:ext cx="5288821" cy="564141"/>
          </a:xfrm>
          <a:prstGeom prst="rect">
            <a:avLst/>
          </a:prstGeom>
        </p:spPr>
      </p:pic>
    </p:spTree>
    <p:extLst>
      <p:ext uri="{BB962C8B-B14F-4D97-AF65-F5344CB8AC3E}">
        <p14:creationId xmlns:p14="http://schemas.microsoft.com/office/powerpoint/2010/main" val="404841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F7C0-F29E-4D31-BE03-7C7FFC1798B4}"/>
              </a:ext>
            </a:extLst>
          </p:cNvPr>
          <p:cNvSpPr>
            <a:spLocks noGrp="1"/>
          </p:cNvSpPr>
          <p:nvPr>
            <p:ph type="title"/>
          </p:nvPr>
        </p:nvSpPr>
        <p:spPr/>
        <p:txBody>
          <a:bodyPr/>
          <a:lstStyle/>
          <a:p>
            <a:r>
              <a:rPr lang="en-US" dirty="0"/>
              <a:t>Tips for Working with Part Files</a:t>
            </a:r>
          </a:p>
        </p:txBody>
      </p:sp>
      <p:sp>
        <p:nvSpPr>
          <p:cNvPr id="3" name="Content Placeholder 2">
            <a:extLst>
              <a:ext uri="{FF2B5EF4-FFF2-40B4-BE49-F238E27FC236}">
                <a16:creationId xmlns:a16="http://schemas.microsoft.com/office/drawing/2014/main" id="{E0AB60C6-26B4-4A50-B16D-4F0CE2440878}"/>
              </a:ext>
            </a:extLst>
          </p:cNvPr>
          <p:cNvSpPr>
            <a:spLocks noGrp="1"/>
          </p:cNvSpPr>
          <p:nvPr>
            <p:ph idx="1"/>
          </p:nvPr>
        </p:nvSpPr>
        <p:spPr>
          <a:xfrm>
            <a:off x="838200" y="1602155"/>
            <a:ext cx="10515600" cy="4723144"/>
          </a:xfrm>
        </p:spPr>
        <p:txBody>
          <a:bodyPr>
            <a:normAutofit/>
          </a:bodyPr>
          <a:lstStyle/>
          <a:p>
            <a:pPr fontAlgn="base"/>
            <a:r>
              <a:rPr lang="en-US" dirty="0"/>
              <a:t>Change Part Orientation </a:t>
            </a:r>
          </a:p>
          <a:p>
            <a:pPr lvl="1" fontAlgn="base"/>
            <a:r>
              <a:rPr lang="en-US" dirty="0"/>
              <a:t>Rotate to the view you want as Front</a:t>
            </a:r>
          </a:p>
          <a:p>
            <a:pPr lvl="2" fontAlgn="base"/>
            <a:r>
              <a:rPr lang="en-US" dirty="0"/>
              <a:t>Right click on View Cube</a:t>
            </a:r>
          </a:p>
          <a:p>
            <a:pPr lvl="3" fontAlgn="base"/>
            <a:r>
              <a:rPr lang="en-US" dirty="0"/>
              <a:t>Set Current View As</a:t>
            </a:r>
          </a:p>
          <a:p>
            <a:pPr lvl="4" fontAlgn="base"/>
            <a:r>
              <a:rPr lang="en-US" dirty="0"/>
              <a:t>Front</a:t>
            </a:r>
          </a:p>
          <a:p>
            <a:pPr fontAlgn="base"/>
            <a:r>
              <a:rPr lang="en-US" dirty="0"/>
              <a:t>Precision Zooming</a:t>
            </a:r>
          </a:p>
          <a:p>
            <a:pPr lvl="1" fontAlgn="base"/>
            <a:r>
              <a:rPr lang="en-US" dirty="0"/>
              <a:t>Hold F3 to zoom in and out very small amounts</a:t>
            </a:r>
          </a:p>
          <a:p>
            <a:pPr fontAlgn="base"/>
            <a:r>
              <a:rPr lang="en-US" dirty="0"/>
              <a:t>Using Multiple Windows for One Part/ Assembly</a:t>
            </a:r>
          </a:p>
          <a:p>
            <a:pPr lvl="1" fontAlgn="base"/>
            <a:r>
              <a:rPr lang="en-US" dirty="0"/>
              <a:t>View	</a:t>
            </a:r>
          </a:p>
          <a:p>
            <a:pPr lvl="2" fontAlgn="base"/>
            <a:r>
              <a:rPr lang="en-US" dirty="0"/>
              <a:t>New</a:t>
            </a:r>
          </a:p>
          <a:p>
            <a:pPr lvl="3" fontAlgn="base"/>
            <a:r>
              <a:rPr lang="en-US" dirty="0"/>
              <a:t>Tile Vertically </a:t>
            </a:r>
          </a:p>
          <a:p>
            <a:endParaRPr lang="en-US" dirty="0"/>
          </a:p>
        </p:txBody>
      </p:sp>
      <p:pic>
        <p:nvPicPr>
          <p:cNvPr id="4" name="Picture 3">
            <a:extLst>
              <a:ext uri="{FF2B5EF4-FFF2-40B4-BE49-F238E27FC236}">
                <a16:creationId xmlns:a16="http://schemas.microsoft.com/office/drawing/2014/main" id="{2FEEE848-4955-4153-9DAF-3E7C7CF0CB53}"/>
              </a:ext>
            </a:extLst>
          </p:cNvPr>
          <p:cNvPicPr>
            <a:picLocks noChangeAspect="1"/>
          </p:cNvPicPr>
          <p:nvPr/>
        </p:nvPicPr>
        <p:blipFill>
          <a:blip r:embed="rId2"/>
          <a:stretch>
            <a:fillRect/>
          </a:stretch>
        </p:blipFill>
        <p:spPr>
          <a:xfrm>
            <a:off x="7867302" y="4982274"/>
            <a:ext cx="2933700" cy="1343025"/>
          </a:xfrm>
          <a:prstGeom prst="rect">
            <a:avLst/>
          </a:prstGeom>
        </p:spPr>
      </p:pic>
    </p:spTree>
    <p:extLst>
      <p:ext uri="{BB962C8B-B14F-4D97-AF65-F5344CB8AC3E}">
        <p14:creationId xmlns:p14="http://schemas.microsoft.com/office/powerpoint/2010/main" val="299094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1E75-948E-4E0C-9FCA-8FBF05E3A0FE}"/>
              </a:ext>
            </a:extLst>
          </p:cNvPr>
          <p:cNvSpPr>
            <a:spLocks noGrp="1"/>
          </p:cNvSpPr>
          <p:nvPr>
            <p:ph type="title"/>
          </p:nvPr>
        </p:nvSpPr>
        <p:spPr/>
        <p:txBody>
          <a:bodyPr/>
          <a:lstStyle/>
          <a:p>
            <a:r>
              <a:rPr lang="en-US" dirty="0"/>
              <a:t>Tips for Working with Assembly Files</a:t>
            </a:r>
          </a:p>
        </p:txBody>
      </p:sp>
      <p:sp>
        <p:nvSpPr>
          <p:cNvPr id="3" name="Content Placeholder 2">
            <a:extLst>
              <a:ext uri="{FF2B5EF4-FFF2-40B4-BE49-F238E27FC236}">
                <a16:creationId xmlns:a16="http://schemas.microsoft.com/office/drawing/2014/main" id="{69F20813-8995-451B-8A1B-9903F0788A99}"/>
              </a:ext>
            </a:extLst>
          </p:cNvPr>
          <p:cNvSpPr>
            <a:spLocks noGrp="1"/>
          </p:cNvSpPr>
          <p:nvPr>
            <p:ph idx="1"/>
          </p:nvPr>
        </p:nvSpPr>
        <p:spPr/>
        <p:txBody>
          <a:bodyPr>
            <a:normAutofit lnSpcReduction="10000"/>
          </a:bodyPr>
          <a:lstStyle/>
          <a:p>
            <a:pPr fontAlgn="base"/>
            <a:r>
              <a:rPr lang="en-US" dirty="0"/>
              <a:t>Visibility Shortcut (in Assembly)</a:t>
            </a:r>
          </a:p>
          <a:p>
            <a:pPr lvl="1" fontAlgn="base"/>
            <a:r>
              <a:rPr lang="en-US" dirty="0"/>
              <a:t>In the tree, Right Click on the part</a:t>
            </a:r>
          </a:p>
          <a:p>
            <a:pPr lvl="2" fontAlgn="base"/>
            <a:r>
              <a:rPr lang="en-US" dirty="0"/>
              <a:t>Type “V”</a:t>
            </a:r>
          </a:p>
          <a:p>
            <a:pPr fontAlgn="base"/>
            <a:r>
              <a:rPr lang="en-US" dirty="0"/>
              <a:t>Copying Parts with a Drag/ Drop Method</a:t>
            </a:r>
          </a:p>
          <a:p>
            <a:pPr lvl="1" fontAlgn="base"/>
            <a:r>
              <a:rPr lang="en-US" dirty="0"/>
              <a:t>Find part/ subassembly in the tree</a:t>
            </a:r>
          </a:p>
          <a:p>
            <a:pPr lvl="2" fontAlgn="base"/>
            <a:r>
              <a:rPr lang="en-US" dirty="0"/>
              <a:t>Hold Control key and drag out from the tree</a:t>
            </a:r>
          </a:p>
          <a:p>
            <a:pPr fontAlgn="base"/>
            <a:r>
              <a:rPr lang="en-US" dirty="0"/>
              <a:t>Selection Priority Tool </a:t>
            </a:r>
          </a:p>
          <a:p>
            <a:pPr lvl="1" fontAlgn="base"/>
            <a:r>
              <a:rPr lang="en-US" dirty="0"/>
              <a:t>Shift, Right Click</a:t>
            </a:r>
          </a:p>
          <a:p>
            <a:pPr lvl="2" fontAlgn="base"/>
            <a:r>
              <a:rPr lang="en-US" dirty="0"/>
              <a:t>Part Priority</a:t>
            </a:r>
          </a:p>
          <a:p>
            <a:pPr fontAlgn="base"/>
            <a:r>
              <a:rPr lang="en-US" dirty="0"/>
              <a:t>Remove Appearance Overrides</a:t>
            </a:r>
          </a:p>
          <a:p>
            <a:pPr lvl="1" fontAlgn="base"/>
            <a:r>
              <a:rPr lang="en-US" dirty="0"/>
              <a:t>In the tree, Right Click Default</a:t>
            </a:r>
          </a:p>
          <a:p>
            <a:pPr lvl="2" fontAlgn="base"/>
            <a:r>
              <a:rPr lang="en-US" dirty="0"/>
              <a:t>Remove Appearance Overrides</a:t>
            </a:r>
          </a:p>
          <a:p>
            <a:endParaRPr lang="en-US" dirty="0"/>
          </a:p>
        </p:txBody>
      </p:sp>
      <p:pic>
        <p:nvPicPr>
          <p:cNvPr id="4" name="Picture 3">
            <a:extLst>
              <a:ext uri="{FF2B5EF4-FFF2-40B4-BE49-F238E27FC236}">
                <a16:creationId xmlns:a16="http://schemas.microsoft.com/office/drawing/2014/main" id="{B80EEB2E-045B-47A8-971A-32F764EAB4C1}"/>
              </a:ext>
            </a:extLst>
          </p:cNvPr>
          <p:cNvPicPr>
            <a:picLocks noChangeAspect="1"/>
          </p:cNvPicPr>
          <p:nvPr/>
        </p:nvPicPr>
        <p:blipFill>
          <a:blip r:embed="rId2"/>
          <a:stretch>
            <a:fillRect/>
          </a:stretch>
        </p:blipFill>
        <p:spPr>
          <a:xfrm>
            <a:off x="4496499" y="3849012"/>
            <a:ext cx="1488652" cy="585583"/>
          </a:xfrm>
          <a:prstGeom prst="rect">
            <a:avLst/>
          </a:prstGeom>
        </p:spPr>
      </p:pic>
      <p:pic>
        <p:nvPicPr>
          <p:cNvPr id="5" name="Picture 4">
            <a:extLst>
              <a:ext uri="{FF2B5EF4-FFF2-40B4-BE49-F238E27FC236}">
                <a16:creationId xmlns:a16="http://schemas.microsoft.com/office/drawing/2014/main" id="{AB4D1E2D-95CF-495D-8184-B368423C00F5}"/>
              </a:ext>
            </a:extLst>
          </p:cNvPr>
          <p:cNvPicPr>
            <a:picLocks noChangeAspect="1"/>
          </p:cNvPicPr>
          <p:nvPr/>
        </p:nvPicPr>
        <p:blipFill>
          <a:blip r:embed="rId3"/>
          <a:stretch>
            <a:fillRect/>
          </a:stretch>
        </p:blipFill>
        <p:spPr>
          <a:xfrm>
            <a:off x="6307883" y="3849011"/>
            <a:ext cx="482245" cy="585584"/>
          </a:xfrm>
          <a:prstGeom prst="rect">
            <a:avLst/>
          </a:prstGeom>
        </p:spPr>
      </p:pic>
      <p:pic>
        <p:nvPicPr>
          <p:cNvPr id="6" name="Picture 5">
            <a:extLst>
              <a:ext uri="{FF2B5EF4-FFF2-40B4-BE49-F238E27FC236}">
                <a16:creationId xmlns:a16="http://schemas.microsoft.com/office/drawing/2014/main" id="{392D1BEB-376E-4901-A4B1-BC7383B73942}"/>
              </a:ext>
            </a:extLst>
          </p:cNvPr>
          <p:cNvPicPr>
            <a:picLocks noChangeAspect="1"/>
          </p:cNvPicPr>
          <p:nvPr/>
        </p:nvPicPr>
        <p:blipFill>
          <a:blip r:embed="rId4"/>
          <a:stretch>
            <a:fillRect/>
          </a:stretch>
        </p:blipFill>
        <p:spPr>
          <a:xfrm>
            <a:off x="7276387" y="3603640"/>
            <a:ext cx="990600" cy="1076325"/>
          </a:xfrm>
          <a:prstGeom prst="rect">
            <a:avLst/>
          </a:prstGeom>
        </p:spPr>
      </p:pic>
    </p:spTree>
    <p:extLst>
      <p:ext uri="{BB962C8B-B14F-4D97-AF65-F5344CB8AC3E}">
        <p14:creationId xmlns:p14="http://schemas.microsoft.com/office/powerpoint/2010/main" val="225706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FBA1-30F8-4AFD-8234-388268BC927A}"/>
              </a:ext>
            </a:extLst>
          </p:cNvPr>
          <p:cNvSpPr>
            <a:spLocks noGrp="1"/>
          </p:cNvSpPr>
          <p:nvPr>
            <p:ph type="title"/>
          </p:nvPr>
        </p:nvSpPr>
        <p:spPr/>
        <p:txBody>
          <a:bodyPr/>
          <a:lstStyle/>
          <a:p>
            <a:r>
              <a:rPr lang="en-US" dirty="0"/>
              <a:t>Tips for Working with Drawing Files</a:t>
            </a:r>
          </a:p>
        </p:txBody>
      </p:sp>
      <p:sp>
        <p:nvSpPr>
          <p:cNvPr id="3" name="Content Placeholder 2">
            <a:extLst>
              <a:ext uri="{FF2B5EF4-FFF2-40B4-BE49-F238E27FC236}">
                <a16:creationId xmlns:a16="http://schemas.microsoft.com/office/drawing/2014/main" id="{0315A04F-4922-4A37-87EB-F43C96E251E7}"/>
              </a:ext>
            </a:extLst>
          </p:cNvPr>
          <p:cNvSpPr>
            <a:spLocks noGrp="1"/>
          </p:cNvSpPr>
          <p:nvPr>
            <p:ph idx="1"/>
          </p:nvPr>
        </p:nvSpPr>
        <p:spPr>
          <a:xfrm>
            <a:off x="838200" y="1602155"/>
            <a:ext cx="10515600" cy="4130826"/>
          </a:xfrm>
        </p:spPr>
        <p:txBody>
          <a:bodyPr/>
          <a:lstStyle/>
          <a:p>
            <a:pPr fontAlgn="base"/>
            <a:r>
              <a:rPr lang="en-US" dirty="0"/>
              <a:t>View Creation, Activate First</a:t>
            </a:r>
          </a:p>
          <a:p>
            <a:pPr lvl="1" fontAlgn="base"/>
            <a:r>
              <a:rPr lang="en-US" dirty="0"/>
              <a:t>To create a drawing of a part when multiples are open, click on the part file tab</a:t>
            </a:r>
          </a:p>
          <a:p>
            <a:pPr lvl="2" fontAlgn="base"/>
            <a:r>
              <a:rPr lang="en-US" dirty="0"/>
              <a:t>Create Base View, now your part will automatically show in the View Creation</a:t>
            </a:r>
          </a:p>
          <a:p>
            <a:pPr fontAlgn="base"/>
            <a:r>
              <a:rPr lang="en-US" dirty="0"/>
              <a:t>Control Key for Section View</a:t>
            </a:r>
          </a:p>
          <a:p>
            <a:pPr lvl="1" fontAlgn="base"/>
            <a:r>
              <a:rPr lang="en-US" dirty="0"/>
              <a:t>Click on Section View</a:t>
            </a:r>
          </a:p>
          <a:p>
            <a:pPr lvl="2" fontAlgn="base"/>
            <a:r>
              <a:rPr lang="en-US" dirty="0"/>
              <a:t>Pick the View</a:t>
            </a:r>
          </a:p>
          <a:p>
            <a:pPr lvl="3" fontAlgn="base"/>
            <a:r>
              <a:rPr lang="en-US" dirty="0"/>
              <a:t>Draw section line, Continue</a:t>
            </a:r>
          </a:p>
          <a:p>
            <a:pPr lvl="4" fontAlgn="base"/>
            <a:r>
              <a:rPr lang="en-US" dirty="0"/>
              <a:t>Hit Control key and now it will move out of alignment</a:t>
            </a:r>
          </a:p>
          <a:p>
            <a:endParaRPr lang="en-US" dirty="0"/>
          </a:p>
        </p:txBody>
      </p:sp>
      <p:pic>
        <p:nvPicPr>
          <p:cNvPr id="4" name="Picture 3">
            <a:extLst>
              <a:ext uri="{FF2B5EF4-FFF2-40B4-BE49-F238E27FC236}">
                <a16:creationId xmlns:a16="http://schemas.microsoft.com/office/drawing/2014/main" id="{7AA0AD0E-640B-4834-9AEE-1FF0E2378FFF}"/>
              </a:ext>
            </a:extLst>
          </p:cNvPr>
          <p:cNvPicPr>
            <a:picLocks noChangeAspect="1"/>
          </p:cNvPicPr>
          <p:nvPr/>
        </p:nvPicPr>
        <p:blipFill>
          <a:blip r:embed="rId2"/>
          <a:stretch>
            <a:fillRect/>
          </a:stretch>
        </p:blipFill>
        <p:spPr>
          <a:xfrm>
            <a:off x="6530131" y="3127113"/>
            <a:ext cx="617290" cy="745892"/>
          </a:xfrm>
          <a:prstGeom prst="rect">
            <a:avLst/>
          </a:prstGeom>
        </p:spPr>
      </p:pic>
      <p:pic>
        <p:nvPicPr>
          <p:cNvPr id="2052" name="Picture 4" descr="Image result for control key">
            <a:extLst>
              <a:ext uri="{FF2B5EF4-FFF2-40B4-BE49-F238E27FC236}">
                <a16:creationId xmlns:a16="http://schemas.microsoft.com/office/drawing/2014/main" id="{F424017E-0637-4CEB-96CA-F93C155C8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703" y="3208826"/>
            <a:ext cx="617834" cy="58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2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0D68-35D2-431D-B90D-F34688B747C4}"/>
              </a:ext>
            </a:extLst>
          </p:cNvPr>
          <p:cNvSpPr>
            <a:spLocks noGrp="1"/>
          </p:cNvSpPr>
          <p:nvPr>
            <p:ph type="title"/>
          </p:nvPr>
        </p:nvSpPr>
        <p:spPr/>
        <p:txBody>
          <a:bodyPr/>
          <a:lstStyle/>
          <a:p>
            <a:r>
              <a:rPr lang="en-US" dirty="0"/>
              <a:t>Creating a Custom Title Block</a:t>
            </a:r>
          </a:p>
        </p:txBody>
      </p:sp>
      <p:sp>
        <p:nvSpPr>
          <p:cNvPr id="3" name="Content Placeholder 2">
            <a:extLst>
              <a:ext uri="{FF2B5EF4-FFF2-40B4-BE49-F238E27FC236}">
                <a16:creationId xmlns:a16="http://schemas.microsoft.com/office/drawing/2014/main" id="{16E173DC-45A9-4507-888A-B426170C5FA6}"/>
              </a:ext>
            </a:extLst>
          </p:cNvPr>
          <p:cNvSpPr>
            <a:spLocks noGrp="1"/>
          </p:cNvSpPr>
          <p:nvPr>
            <p:ph idx="1"/>
          </p:nvPr>
        </p:nvSpPr>
        <p:spPr>
          <a:xfrm>
            <a:off x="838200" y="1602155"/>
            <a:ext cx="10515600" cy="4130826"/>
          </a:xfrm>
        </p:spPr>
        <p:txBody>
          <a:bodyPr/>
          <a:lstStyle/>
          <a:p>
            <a:pPr marL="457200" indent="-457200">
              <a:buFont typeface="+mj-lt"/>
              <a:buAutoNum type="arabicPeriod"/>
            </a:pPr>
            <a:r>
              <a:rPr lang="en-US" dirty="0"/>
              <a:t>Open a new Drawing file (</a:t>
            </a:r>
            <a:r>
              <a:rPr lang="en-US" dirty="0" err="1"/>
              <a:t>Standard.dwg</a:t>
            </a:r>
            <a:r>
              <a:rPr lang="en-US" dirty="0"/>
              <a:t>). </a:t>
            </a:r>
          </a:p>
          <a:p>
            <a:pPr marL="457200" indent="-457200">
              <a:buFont typeface="+mj-lt"/>
              <a:buAutoNum type="arabicPeriod"/>
            </a:pPr>
            <a:r>
              <a:rPr lang="en-US" dirty="0"/>
              <a:t>Change the paper size by right clicking on Sheet 1 in the Browser, left clicking on Edit Sheet, selecting A under Size, and clicking OK. </a:t>
            </a:r>
          </a:p>
          <a:p>
            <a:pPr marL="457200" indent="-457200">
              <a:buFont typeface="+mj-lt"/>
              <a:buAutoNum type="arabicPeriod"/>
            </a:pPr>
            <a:r>
              <a:rPr lang="en-US" dirty="0"/>
              <a:t>Right click on the ANSI Large title block and delete. </a:t>
            </a:r>
          </a:p>
          <a:p>
            <a:pPr marL="457200" indent="-457200">
              <a:buFont typeface="+mj-lt"/>
              <a:buAutoNum type="arabicPeriod"/>
            </a:pPr>
            <a:r>
              <a:rPr lang="en-US" dirty="0"/>
              <a:t> Navigate to Title Blocks by clicking the + next to the Drawing Resources folder in the browser. Right click on Title Blocks and select Define New Title Block.</a:t>
            </a:r>
          </a:p>
        </p:txBody>
      </p:sp>
      <p:pic>
        <p:nvPicPr>
          <p:cNvPr id="1026" name="Picture 2">
            <a:extLst>
              <a:ext uri="{FF2B5EF4-FFF2-40B4-BE49-F238E27FC236}">
                <a16:creationId xmlns:a16="http://schemas.microsoft.com/office/drawing/2014/main" id="{B56B04DF-9FC7-498D-B143-8E1C45B9E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103" y="4180241"/>
            <a:ext cx="5416711" cy="21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990177"/>
      </p:ext>
    </p:extLst>
  </p:cSld>
  <p:clrMapOvr>
    <a:masterClrMapping/>
  </p:clrMapOvr>
</p:sld>
</file>

<file path=ppt/theme/theme1.xml><?xml version="1.0" encoding="utf-8"?>
<a:theme xmlns:a="http://schemas.openxmlformats.org/drawingml/2006/main" name="PLTW Summit 2016">
  <a:themeElements>
    <a:clrScheme name="Summit 2017 Theme">
      <a:dk1>
        <a:srgbClr val="3F4042"/>
      </a:dk1>
      <a:lt1>
        <a:sysClr val="window" lastClr="FFFFFF"/>
      </a:lt1>
      <a:dk2>
        <a:srgbClr val="FFFFFF"/>
      </a:dk2>
      <a:lt2>
        <a:srgbClr val="FFFFFF"/>
      </a:lt2>
      <a:accent1>
        <a:srgbClr val="72B1C8"/>
      </a:accent1>
      <a:accent2>
        <a:srgbClr val="6AA342"/>
      </a:accent2>
      <a:accent3>
        <a:srgbClr val="D74127"/>
      </a:accent3>
      <a:accent4>
        <a:srgbClr val="EF7622"/>
      </a:accent4>
      <a:accent5>
        <a:srgbClr val="A0A1A2"/>
      </a:accent5>
      <a:accent6>
        <a:srgbClr val="F5C400"/>
      </a:accent6>
      <a:hlink>
        <a:srgbClr val="72B1C8"/>
      </a:hlink>
      <a:folHlink>
        <a:srgbClr val="007C8A"/>
      </a:folHlink>
    </a:clrScheme>
    <a:fontScheme name="PLT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TW Summit PowerPoint Template" id="{6DBA139E-74FC-4A20-927D-B2876A403220}" vid="{AA89BDD3-D342-4242-A29A-B7DC496934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PLTW Summit 2016</Template>
  <TotalTime>5063</TotalTime>
  <Words>784</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PLTW Summit 2016</vt:lpstr>
      <vt:lpstr>PowerPoint Presentation</vt:lpstr>
      <vt:lpstr>Autodesk Inventor Tips and Tricks for New Users  </vt:lpstr>
      <vt:lpstr>Contact Information</vt:lpstr>
      <vt:lpstr>Downloading T9 Files</vt:lpstr>
      <vt:lpstr>Tips for Using the Main Menu</vt:lpstr>
      <vt:lpstr>Tips for Working with Part Files</vt:lpstr>
      <vt:lpstr>Tips for Working with Assembly Files</vt:lpstr>
      <vt:lpstr>Tips for Working with Drawing Files</vt:lpstr>
      <vt:lpstr>Creating a Custom Title Block</vt:lpstr>
      <vt:lpstr>Creating a Custom Title Block Cont. </vt:lpstr>
      <vt:lpstr>Creating a Custom Title Block Cont. </vt:lpstr>
      <vt:lpstr>Creating a Custom Title Block Cont. </vt:lpstr>
      <vt:lpstr>Recap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Success: Class of 2018</dc:title>
  <dc:creator>Wildia Maness</dc:creator>
  <cp:lastModifiedBy>Conlin, Jill</cp:lastModifiedBy>
  <cp:revision>185</cp:revision>
  <dcterms:created xsi:type="dcterms:W3CDTF">2014-08-19T19:29:40Z</dcterms:created>
  <dcterms:modified xsi:type="dcterms:W3CDTF">2018-10-26T18:05:06Z</dcterms:modified>
</cp:coreProperties>
</file>